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58" r:id="rId5"/>
    <p:sldId id="366" r:id="rId6"/>
    <p:sldId id="359" r:id="rId7"/>
    <p:sldId id="9361" r:id="rId8"/>
    <p:sldId id="9439" r:id="rId9"/>
    <p:sldId id="333" r:id="rId10"/>
    <p:sldId id="9440" r:id="rId11"/>
    <p:sldId id="9441" r:id="rId12"/>
    <p:sldId id="9367" r:id="rId13"/>
    <p:sldId id="9442" r:id="rId14"/>
    <p:sldId id="9443" r:id="rId15"/>
    <p:sldId id="9444" r:id="rId16"/>
    <p:sldId id="9445" r:id="rId17"/>
    <p:sldId id="9448" r:id="rId18"/>
    <p:sldId id="9449" r:id="rId19"/>
    <p:sldId id="9450" r:id="rId20"/>
    <p:sldId id="9446" r:id="rId21"/>
    <p:sldId id="309" r:id="rId22"/>
    <p:sldId id="9447" r:id="rId23"/>
    <p:sldId id="328" r:id="rId24"/>
  </p:sldIdLst>
  <p:sldSz cx="12192000" cy="6858000"/>
  <p:notesSz cx="9144000" cy="6858000"/>
  <p:embeddedFontLs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Black" pitchFamily="2" charset="77"/>
      <p:bold r:id="rId31"/>
      <p:italic r:id="rId32"/>
      <p:boldItalic r:id="rId33"/>
    </p:embeddedFont>
    <p:embeddedFont>
      <p:font typeface="Montserrat ExtraBold" pitchFamily="2" charset="77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dron, Hannie" initials="WH" lastIdx="2" clrIdx="0">
    <p:extLst>
      <p:ext uri="{19B8F6BF-5375-455C-9EA6-DF929625EA0E}">
        <p15:presenceInfo xmlns:p15="http://schemas.microsoft.com/office/powerpoint/2012/main" userId="S::hwaldr305@cable.comcast.com::d3a88043-1907-42be-afe6-ffe70339c7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0000"/>
    <a:srgbClr val="001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03"/>
    <p:restoredTop sz="95345"/>
  </p:normalViewPr>
  <p:slideViewPr>
    <p:cSldViewPr snapToGrid="0" snapToObjects="1" showGuides="1">
      <p:cViewPr varScale="1">
        <p:scale>
          <a:sx n="95" d="100"/>
          <a:sy n="95" d="100"/>
        </p:scale>
        <p:origin x="11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76C0C4-8444-624D-9586-17FD1DB66C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D8535-040E-AA45-9047-96DFED763E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E89A4-A4E1-2C4B-94B9-2158B5A1A9D2}" type="datetimeFigureOut">
              <a:rPr lang="en-US" smtClean="0">
                <a:latin typeface="Arial" panose="020B0604020202020204" pitchFamily="34" charset="0"/>
              </a:rPr>
              <a:t>9/8/22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815DF-34AB-B447-A2C0-6582138A7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AE464-1C99-7D4A-8201-E029EB482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67887-05BE-C54F-B6E9-D6ADE843921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55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4759B8B-A0EE-1240-9EDC-372A0E48128B}" type="datetimeFigureOut">
              <a:rPr lang="en-US" smtClean="0"/>
              <a:pPr/>
              <a:t>9/8/22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099BE92-495D-7049-A8D4-4655392BFB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1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4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0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0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0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8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9BE92-495D-7049-A8D4-4655392BFB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08A59A5-1364-1349-9B07-0F6BBFA34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3713636">
            <a:off x="1767300" y="-1790684"/>
            <a:ext cx="10439366" cy="10439366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F709BA15-7B93-DD4A-BD32-344EEB6215B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custGeom>
            <a:avLst/>
            <a:gdLst>
              <a:gd name="connsiteX0" fmla="*/ 1080910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10809108 w 12191999"/>
              <a:gd name="connsiteY3" fmla="*/ 6858000 h 6858000"/>
              <a:gd name="connsiteX4" fmla="*/ 10955484 w 12191999"/>
              <a:gd name="connsiteY4" fmla="*/ 6534225 h 6858000"/>
              <a:gd name="connsiteX5" fmla="*/ 11582400 w 12191999"/>
              <a:gd name="connsiteY5" fmla="*/ 3429001 h 6858000"/>
              <a:gd name="connsiteX6" fmla="*/ 10955484 w 12191999"/>
              <a:gd name="connsiteY6" fmla="*/ 323777 h 6858000"/>
              <a:gd name="connsiteX7" fmla="*/ 0 w 12191999"/>
              <a:gd name="connsiteY7" fmla="*/ 0 h 6858000"/>
              <a:gd name="connsiteX8" fmla="*/ 7396628 w 12191999"/>
              <a:gd name="connsiteY8" fmla="*/ 0 h 6858000"/>
              <a:gd name="connsiteX9" fmla="*/ 7549917 w 12191999"/>
              <a:gd name="connsiteY9" fmla="*/ 176961 h 6858000"/>
              <a:gd name="connsiteX10" fmla="*/ 8717369 w 12191999"/>
              <a:gd name="connsiteY10" fmla="*/ 3429000 h 6858000"/>
              <a:gd name="connsiteX11" fmla="*/ 7549917 w 12191999"/>
              <a:gd name="connsiteY11" fmla="*/ 6681039 h 6858000"/>
              <a:gd name="connsiteX12" fmla="*/ 7396628 w 12191999"/>
              <a:gd name="connsiteY12" fmla="*/ 6858000 h 6858000"/>
              <a:gd name="connsiteX13" fmla="*/ 0 w 12191999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10809107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10809108" y="6858000"/>
                </a:lnTo>
                <a:lnTo>
                  <a:pt x="10955484" y="6534225"/>
                </a:lnTo>
                <a:cubicBezTo>
                  <a:pt x="11359170" y="5579804"/>
                  <a:pt x="11582400" y="4530471"/>
                  <a:pt x="11582400" y="3429001"/>
                </a:cubicBezTo>
                <a:cubicBezTo>
                  <a:pt x="11582400" y="2327531"/>
                  <a:pt x="11359170" y="1278199"/>
                  <a:pt x="10955484" y="323777"/>
                </a:cubicBezTo>
                <a:close/>
                <a:moveTo>
                  <a:pt x="0" y="0"/>
                </a:moveTo>
                <a:lnTo>
                  <a:pt x="7396628" y="0"/>
                </a:lnTo>
                <a:lnTo>
                  <a:pt x="7549917" y="176961"/>
                </a:lnTo>
                <a:cubicBezTo>
                  <a:pt x="8279249" y="1060707"/>
                  <a:pt x="8717369" y="2193689"/>
                  <a:pt x="8717369" y="3429000"/>
                </a:cubicBezTo>
                <a:cubicBezTo>
                  <a:pt x="8717369" y="4664311"/>
                  <a:pt x="8279249" y="5797294"/>
                  <a:pt x="7549917" y="6681039"/>
                </a:cubicBezTo>
                <a:lnTo>
                  <a:pt x="739662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40000">
                <a:srgbClr val="1C003F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4D5D529-62A0-134D-835E-968D781710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5736239"/>
            <a:ext cx="2286000" cy="4359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AC2C253-B22B-5143-A9B1-B67121BA9EA5}"/>
              </a:ext>
            </a:extLst>
          </p:cNvPr>
          <p:cNvSpPr/>
          <p:nvPr userDrawn="1"/>
        </p:nvSpPr>
        <p:spPr>
          <a:xfrm>
            <a:off x="-1" y="-1947334"/>
            <a:ext cx="12192001" cy="19473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C6950D-E08E-EE41-B0BD-7A25EBE2893E}"/>
              </a:ext>
            </a:extLst>
          </p:cNvPr>
          <p:cNvSpPr/>
          <p:nvPr userDrawn="1"/>
        </p:nvSpPr>
        <p:spPr>
          <a:xfrm>
            <a:off x="-1" y="6858000"/>
            <a:ext cx="12192001" cy="19473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0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D4FEAE4-2E45-8E41-9B65-C2A34DA5D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A1EF26B-686C-CD48-988A-3363FC62D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598FB-B2E1-1046-96F1-2E1A52B0ADDC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FEBA55D-46DA-C644-A7E5-10FD891CEC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724" t="24136" b="24140"/>
          <a:stretch/>
        </p:blipFill>
        <p:spPr>
          <a:xfrm>
            <a:off x="0" y="-1"/>
            <a:ext cx="6400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2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able of Contents">
    <p:bg>
      <p:bgPr>
        <a:gradFill>
          <a:gsLst>
            <a:gs pos="40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4DD7CEE-2C32-CD48-BD3E-88FD649489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92296BC-86DD-2846-8CAF-83DCC2C60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381B3-5092-2742-8E67-5FB0ED8B126B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48E09F-2FD5-1841-B2EA-B027E156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724" t="24136" b="24140"/>
          <a:stretch/>
        </p:blipFill>
        <p:spPr>
          <a:xfrm>
            <a:off x="0" y="-1"/>
            <a:ext cx="6400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Wheel Circle Background">
    <p:bg>
      <p:bgPr>
        <a:gradFill>
          <a:gsLst>
            <a:gs pos="40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8C0A77F-B918-E849-B411-A0090AAF5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21" t="52747" r="21927" b="48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4DD7CEE-2C32-CD48-BD3E-88FD649489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92296BC-86DD-2846-8CAF-83DCC2C60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381B3-5092-2742-8E67-5FB0ED8B126B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80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0" y="0"/>
            <a:ext cx="5486400" cy="6858000"/>
          </a:xfrm>
          <a:prstGeom prst="rect">
            <a:avLst/>
          </a:prstGeom>
          <a:gradFill>
            <a:gsLst>
              <a:gs pos="40000">
                <a:srgbClr val="1C003F"/>
              </a:gs>
              <a:gs pos="0">
                <a:schemeClr val="tx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2A4B2E-AB76-0A4D-A92A-C1F6B91E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C6461F-76F1-304A-974A-FEC71AFA2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738FE-809A-C942-9714-461D69A719B6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083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pos="4128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-Thirds Left">
    <p:bg>
      <p:bgPr>
        <a:gradFill>
          <a:gsLst>
            <a:gs pos="40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0" y="0"/>
            <a:ext cx="5486400" cy="6858000"/>
          </a:xfrm>
          <a:prstGeom prst="rect">
            <a:avLst/>
          </a:prstGeom>
          <a:gradFill>
            <a:gsLst>
              <a:gs pos="39000">
                <a:srgbClr val="1C003F"/>
              </a:gs>
              <a:gs pos="0">
                <a:schemeClr val="tx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317500" dist="12700" algn="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776E28-7AFB-2D4F-9FCB-E2F8C4F25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0FF9798-75CC-D447-816B-DFC016582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0BCC0-7DD4-994B-9A9D-D3D322C6F587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745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pos="4128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gradFill>
            <a:gsLst>
              <a:gs pos="40000">
                <a:srgbClr val="1C003F"/>
              </a:gs>
              <a:gs pos="0">
                <a:schemeClr val="tx1"/>
              </a:gs>
              <a:gs pos="99000">
                <a:schemeClr val="accent2"/>
              </a:gs>
            </a:gsLst>
            <a:lin ang="12900000" scaled="0"/>
          </a:gradFill>
          <a:ln>
            <a:noFill/>
          </a:ln>
          <a:effectLst>
            <a:outerShdw blurRad="127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2A4B2E-AB76-0A4D-A92A-C1F6B91E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C6461F-76F1-304A-974A-FEC71AFA2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738FE-809A-C942-9714-461D69A719B6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824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pos="3552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-Thirds Right">
    <p:bg>
      <p:bgPr>
        <a:gradFill>
          <a:gsLst>
            <a:gs pos="39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gradFill>
            <a:gsLst>
              <a:gs pos="40000">
                <a:srgbClr val="1C003F"/>
              </a:gs>
              <a:gs pos="0">
                <a:schemeClr val="tx1"/>
              </a:gs>
              <a:gs pos="100000">
                <a:schemeClr val="accent2"/>
              </a:gs>
            </a:gsLst>
            <a:lin ang="12900000" scaled="0"/>
          </a:gradFill>
          <a:ln>
            <a:noFill/>
          </a:ln>
          <a:effectLst>
            <a:outerShdw blurRad="317500" dist="12700" dir="10800000" algn="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776E28-7AFB-2D4F-9FCB-E2F8C4F25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0FF9798-75CC-D447-816B-DFC016582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0BCC0-7DD4-994B-9A9D-D3D322C6F587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714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wo-Third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rgbClr val="E5E7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2A4B2E-AB76-0A4D-A92A-C1F6B91E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C6461F-76F1-304A-974A-FEC71AFA2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738FE-809A-C942-9714-461D69A719B6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32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pos="4128" userDrawn="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wo-Third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18EFA-C640-FF4B-AA74-6BEDED17D345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rgbClr val="E5E7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2A4B2E-AB76-0A4D-A92A-C1F6B91E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C6461F-76F1-304A-974A-FEC71AFA2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738FE-809A-C942-9714-461D69A719B6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3034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pos="3552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ith Image">
    <p:bg>
      <p:bgPr>
        <a:gradFill>
          <a:gsLst>
            <a:gs pos="0">
              <a:schemeClr val="tx1"/>
            </a:gs>
            <a:gs pos="40000">
              <a:srgbClr val="1C003F"/>
            </a:gs>
            <a:gs pos="100000">
              <a:srgbClr val="440099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AC2C253-B22B-5143-A9B1-B67121BA9EA5}"/>
              </a:ext>
            </a:extLst>
          </p:cNvPr>
          <p:cNvSpPr/>
          <p:nvPr/>
        </p:nvSpPr>
        <p:spPr>
          <a:xfrm>
            <a:off x="-1" y="-1947334"/>
            <a:ext cx="12192001" cy="19473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C6950D-E08E-EE41-B0BD-7A25EBE2893E}"/>
              </a:ext>
            </a:extLst>
          </p:cNvPr>
          <p:cNvSpPr/>
          <p:nvPr/>
        </p:nvSpPr>
        <p:spPr>
          <a:xfrm>
            <a:off x="-1" y="6858000"/>
            <a:ext cx="12192001" cy="19473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1BEC56B-06C2-B840-8153-42EBEB65D3BE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79" t="11125" r="2756" b="474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7D91A9-91DB-EE4F-8AF4-C45650528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A7745-C297-9C44-9D1B-392596A34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2495E-85CC-AE4C-8E44-9BB86660DB48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23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ection">
    <p:bg>
      <p:bgPr>
        <a:gradFill>
          <a:gsLst>
            <a:gs pos="39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0F62F0E-04F7-2846-95EB-A444CAD3877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679" t="11125" r="2756" b="474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65BAFE-00FE-DE4C-8665-57A3B1FD4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D3D707C-8D6A-B442-B43B-840DD1FA2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24BF-7046-814A-8EEE-D85C41397AFF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178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">
    <p:bg>
      <p:bgPr>
        <a:gradFill>
          <a:gsLst>
            <a:gs pos="39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765BAFE-00FE-DE4C-8665-57A3B1FD4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D3D707C-8D6A-B442-B43B-840DD1FA2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24BF-7046-814A-8EEE-D85C41397AFF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301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33E8F-407E-634B-A121-90024FE0DB41}"/>
              </a:ext>
            </a:extLst>
          </p:cNvPr>
          <p:cNvCxnSpPr/>
          <p:nvPr userDrawn="1"/>
        </p:nvCxnSpPr>
        <p:spPr>
          <a:xfrm>
            <a:off x="609600" y="551630"/>
            <a:ext cx="10972084" cy="0"/>
          </a:xfrm>
          <a:prstGeom prst="line">
            <a:avLst/>
          </a:prstGeom>
          <a:ln w="63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0E5471B-809C-C74E-9C0E-5BD5793F0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2F592A7-5FA0-2A4F-A493-B8EE477E6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E666C-B6B0-2341-A2AC-ADBF743D79C6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975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Line">
    <p:bg>
      <p:bgPr>
        <a:gradFill>
          <a:gsLst>
            <a:gs pos="39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A33E8F-407E-634B-A121-90024FE0DB41}"/>
              </a:ext>
            </a:extLst>
          </p:cNvPr>
          <p:cNvCxnSpPr/>
          <p:nvPr userDrawn="1"/>
        </p:nvCxnSpPr>
        <p:spPr>
          <a:xfrm>
            <a:off x="609600" y="551630"/>
            <a:ext cx="10972084" cy="0"/>
          </a:xfrm>
          <a:prstGeom prst="line">
            <a:avLst/>
          </a:prstGeom>
          <a:ln w="63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258FA2C7-7AEC-9944-9983-0B6BA519D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947A871-2A3A-5C45-8DDA-B43FF2246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850CF-08F6-6249-965D-A72B0C139343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9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07099DB-234C-2A46-9AA7-E44D86936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5B8D399-2EC3-B943-A9D2-18789A23C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56C4C-8B20-A547-9E3E-90B4722C1180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rgbClr val="191919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rgbClr val="191919"/>
                </a:solidFill>
              </a:rPr>
              <a:t>2022</a:t>
            </a:fld>
            <a:r>
              <a:rPr lang="en-US" sz="600" dirty="0">
                <a:solidFill>
                  <a:srgbClr val="191919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632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No Line">
    <p:bg>
      <p:bgPr>
        <a:gradFill>
          <a:gsLst>
            <a:gs pos="39000">
              <a:srgbClr val="1C003F"/>
            </a:gs>
            <a:gs pos="0">
              <a:schemeClr val="tx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4E1149A-43F7-1145-8D69-A4AE576A0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6642" b="24500"/>
          <a:stretch/>
        </p:blipFill>
        <p:spPr>
          <a:xfrm>
            <a:off x="10633075" y="6431690"/>
            <a:ext cx="949325" cy="166817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71D79B3-6F60-E847-A8EB-BEC10ADACD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A0A90-C12C-2043-AFBF-D45A35490B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01702-13F2-F14D-9797-05C6A8094FFB}"/>
              </a:ext>
            </a:extLst>
          </p:cNvPr>
          <p:cNvSpPr txBox="1"/>
          <p:nvPr userDrawn="1"/>
        </p:nvSpPr>
        <p:spPr>
          <a:xfrm>
            <a:off x="609600" y="6468932"/>
            <a:ext cx="145366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© </a:t>
            </a:r>
            <a:fld id="{823EAB49-2720-DC40-806C-F811D92EC282}" type="datetimeyyyy">
              <a:rPr lang="en-US" sz="600" smtClean="0">
                <a:solidFill>
                  <a:schemeClr val="bg1"/>
                </a:solidFill>
              </a:rPr>
              <a:t>2022</a:t>
            </a:fld>
            <a:r>
              <a:rPr lang="en-US" sz="600" dirty="0">
                <a:solidFill>
                  <a:schemeClr val="bg1"/>
                </a:solidFill>
              </a:rPr>
              <a:t> FreeWheel.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703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86F85-F10B-6D40-8B0B-E2E53C5D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1"/>
            <a:ext cx="109728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A6403-7DED-3349-BF49-682E17286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799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27F3E-00B6-B940-94DB-835FE9BAA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42888"/>
            <a:ext cx="609600" cy="1444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295E07FB-2D1F-9240-A1F0-73A287AAB8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6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83" r:id="rId2"/>
    <p:sldLayoutId id="2147483668" r:id="rId3"/>
    <p:sldLayoutId id="2147483670" r:id="rId4"/>
    <p:sldLayoutId id="2147483678" r:id="rId5"/>
    <p:sldLayoutId id="2147483655" r:id="rId6"/>
    <p:sldLayoutId id="2147483653" r:id="rId7"/>
    <p:sldLayoutId id="2147483666" r:id="rId8"/>
    <p:sldLayoutId id="2147483669" r:id="rId9"/>
    <p:sldLayoutId id="2147483667" r:id="rId10"/>
    <p:sldLayoutId id="2147483671" r:id="rId11"/>
    <p:sldLayoutId id="2147483677" r:id="rId12"/>
    <p:sldLayoutId id="2147483675" r:id="rId13"/>
    <p:sldLayoutId id="2147483672" r:id="rId14"/>
    <p:sldLayoutId id="2147483673" r:id="rId15"/>
    <p:sldLayoutId id="2147483674" r:id="rId16"/>
    <p:sldLayoutId id="2147483682" r:id="rId17"/>
    <p:sldLayoutId id="2147483656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 panose="020B0604020202020204" pitchFamily="34" charset="0"/>
        <a:buNone/>
        <a:tabLst/>
        <a:defRPr sz="1600" b="1" i="0" kern="1200" cap="all" baseline="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30238" marR="0" indent="-173038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08743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54463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2003425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461BFB-174D-CE41-AF53-FA42E4E48608}"/>
              </a:ext>
            </a:extLst>
          </p:cNvPr>
          <p:cNvSpPr txBox="1"/>
          <p:nvPr/>
        </p:nvSpPr>
        <p:spPr>
          <a:xfrm>
            <a:off x="609599" y="2927614"/>
            <a:ext cx="8120063" cy="742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  <a:spcAft>
                <a:spcPts val="400"/>
              </a:spcAft>
            </a:pPr>
            <a:r>
              <a:rPr lang="en-US" sz="4000" b="1" cap="all" dirty="0" err="1">
                <a:solidFill>
                  <a:schemeClr val="bg1"/>
                </a:solidFill>
                <a:latin typeface="Montserrat ExtraBold" pitchFamily="2" charset="77"/>
              </a:rPr>
              <a:t>Aka.freewheel</a:t>
            </a:r>
            <a:endParaRPr lang="en-US" sz="4000" b="1" cap="all" dirty="0">
              <a:solidFill>
                <a:schemeClr val="bg1"/>
              </a:solidFill>
              <a:latin typeface="Montserrat ExtraBold" pitchFamily="2" charset="77"/>
            </a:endParaRPr>
          </a:p>
          <a:p>
            <a:pPr algn="l">
              <a:lnSpc>
                <a:spcPct val="80000"/>
              </a:lnSpc>
              <a:spcAft>
                <a:spcPts val="400"/>
              </a:spcAft>
            </a:pPr>
            <a:r>
              <a:rPr lang="en-US" sz="1600" cap="all" dirty="0">
                <a:solidFill>
                  <a:schemeClr val="accent1"/>
                </a:solidFill>
                <a:latin typeface="Montserrat" pitchFamily="2" charset="77"/>
              </a:rPr>
              <a:t>INTRODUCING Freewheel Internal </a:t>
            </a:r>
            <a:r>
              <a:rPr lang="en-US" sz="1600" cap="all" dirty="0" err="1">
                <a:solidFill>
                  <a:schemeClr val="accent1"/>
                </a:solidFill>
                <a:latin typeface="Montserrat" pitchFamily="2" charset="77"/>
              </a:rPr>
              <a:t>url</a:t>
            </a:r>
            <a:r>
              <a:rPr lang="en-US" sz="1600" cap="all" dirty="0">
                <a:solidFill>
                  <a:schemeClr val="accent1"/>
                </a:solidFill>
                <a:latin typeface="Montserrat" pitchFamily="2" charset="77"/>
              </a:rPr>
              <a:t> shorten service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66696C3-B021-FE42-943E-5603880982CD}"/>
              </a:ext>
            </a:extLst>
          </p:cNvPr>
          <p:cNvSpPr txBox="1">
            <a:spLocks/>
          </p:cNvSpPr>
          <p:nvPr/>
        </p:nvSpPr>
        <p:spPr>
          <a:xfrm>
            <a:off x="9753600" y="5987534"/>
            <a:ext cx="1828800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kern="1200" cap="all" baseline="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3023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08743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544638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03425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8A7EC-85C7-4A49-A438-7E00FE118C6B}" type="datetime4">
              <a:rPr lang="en-US" smtClean="0"/>
              <a:t>September 8,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2B23B-8927-374B-AFA1-0F02EAD49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C7C98-6CAD-0E43-B6C9-A4E1B4DC6F75}"/>
              </a:ext>
            </a:extLst>
          </p:cNvPr>
          <p:cNvSpPr txBox="1"/>
          <p:nvPr/>
        </p:nvSpPr>
        <p:spPr>
          <a:xfrm>
            <a:off x="609600" y="685800"/>
            <a:ext cx="10972800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STORY 1 </a:t>
            </a:r>
            <a:r>
              <a:rPr lang="en-US" sz="2800" b="1" cap="all" dirty="0">
                <a:solidFill>
                  <a:schemeClr val="bg2"/>
                </a:solidFill>
              </a:rPr>
              <a:t>(CONT’D)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cap="all" dirty="0">
                <a:solidFill>
                  <a:schemeClr val="accent1"/>
                </a:solidFill>
                <a:latin typeface="Montserrat" pitchFamily="2" charset="77"/>
              </a:rPr>
              <a:t>New hire onboarding, BUT WITH AKA.FREEWHEEL! </a:t>
            </a:r>
            <a:endParaRPr lang="en-US" sz="1400" b="1" cap="all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66DDAE9-C16F-5643-A61E-0A8415F4306F}"/>
              </a:ext>
            </a:extLst>
          </p:cNvPr>
          <p:cNvSpPr/>
          <p:nvPr/>
        </p:nvSpPr>
        <p:spPr>
          <a:xfrm>
            <a:off x="8953261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rgbClr val="8575B4"/>
          </a:solidFill>
          <a:ln w="25400">
            <a:solidFill>
              <a:srgbClr val="857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6:00PM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520A846-DE58-F642-862D-9F6F40FB72EE}"/>
              </a:ext>
            </a:extLst>
          </p:cNvPr>
          <p:cNvSpPr/>
          <p:nvPr/>
        </p:nvSpPr>
        <p:spPr>
          <a:xfrm>
            <a:off x="6174799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...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68CD6D1-58CC-F148-9EF4-BC7331C715EE}"/>
              </a:ext>
            </a:extLst>
          </p:cNvPr>
          <p:cNvSpPr/>
          <p:nvPr/>
        </p:nvSpPr>
        <p:spPr>
          <a:xfrm>
            <a:off x="3396337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rgbClr val="9C4DCC"/>
          </a:solidFill>
          <a:ln w="25400">
            <a:solidFill>
              <a:srgbClr val="9C4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9:35 AM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81EDA1-5897-274B-9580-0A6D5CA95932}"/>
              </a:ext>
            </a:extLst>
          </p:cNvPr>
          <p:cNvSpPr/>
          <p:nvPr/>
        </p:nvSpPr>
        <p:spPr>
          <a:xfrm>
            <a:off x="619449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9:30 am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C90EB28-FF40-DA42-8848-0086ED8F5510}"/>
              </a:ext>
            </a:extLst>
          </p:cNvPr>
          <p:cNvSpPr/>
          <p:nvPr/>
        </p:nvSpPr>
        <p:spPr>
          <a:xfrm>
            <a:off x="629297" y="2815966"/>
            <a:ext cx="2846624" cy="2615446"/>
          </a:xfrm>
          <a:custGeom>
            <a:avLst/>
            <a:gdLst>
              <a:gd name="connsiteX0" fmla="*/ 2619269 w 2846624"/>
              <a:gd name="connsiteY0" fmla="*/ 1143801 h 2615446"/>
              <a:gd name="connsiteX1" fmla="*/ 2619269 w 2846624"/>
              <a:gd name="connsiteY1" fmla="*/ 32785 h 2615446"/>
              <a:gd name="connsiteX2" fmla="*/ 2586436 w 2846624"/>
              <a:gd name="connsiteY2" fmla="*/ 0 h 2615446"/>
              <a:gd name="connsiteX3" fmla="*/ 32833 w 2846624"/>
              <a:gd name="connsiteY3" fmla="*/ 0 h 2615446"/>
              <a:gd name="connsiteX4" fmla="*/ 0 w 2846624"/>
              <a:gd name="connsiteY4" fmla="*/ 32785 h 2615446"/>
              <a:gd name="connsiteX5" fmla="*/ 0 w 2846624"/>
              <a:gd name="connsiteY5" fmla="*/ 2582662 h 2615446"/>
              <a:gd name="connsiteX6" fmla="*/ 32833 w 2846624"/>
              <a:gd name="connsiteY6" fmla="*/ 2615447 h 2615446"/>
              <a:gd name="connsiteX7" fmla="*/ 2586436 w 2846624"/>
              <a:gd name="connsiteY7" fmla="*/ 2615447 h 2615446"/>
              <a:gd name="connsiteX8" fmla="*/ 2619269 w 2846624"/>
              <a:gd name="connsiteY8" fmla="*/ 2582662 h 2615446"/>
              <a:gd name="connsiteX9" fmla="*/ 2619269 w 2846624"/>
              <a:gd name="connsiteY9" fmla="*/ 1307727 h 2615446"/>
              <a:gd name="connsiteX10" fmla="*/ 2846624 w 2846624"/>
              <a:gd name="connsiteY10" fmla="*/ 1307727 h 261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6624" h="2615446">
                <a:moveTo>
                  <a:pt x="2619269" y="1143801"/>
                </a:moveTo>
                <a:lnTo>
                  <a:pt x="2619269" y="32785"/>
                </a:lnTo>
                <a:cubicBezTo>
                  <a:pt x="2619269" y="14678"/>
                  <a:pt x="2604573" y="0"/>
                  <a:pt x="2586436" y="0"/>
                </a:cubicBezTo>
                <a:lnTo>
                  <a:pt x="32833" y="0"/>
                </a:lnTo>
                <a:cubicBezTo>
                  <a:pt x="14700" y="0"/>
                  <a:pt x="0" y="14678"/>
                  <a:pt x="0" y="32785"/>
                </a:cubicBezTo>
                <a:lnTo>
                  <a:pt x="0" y="2582662"/>
                </a:lnTo>
                <a:cubicBezTo>
                  <a:pt x="0" y="2600772"/>
                  <a:pt x="14700" y="2615447"/>
                  <a:pt x="32833" y="2615447"/>
                </a:cubicBezTo>
                <a:lnTo>
                  <a:pt x="2586436" y="2615447"/>
                </a:lnTo>
                <a:cubicBezTo>
                  <a:pt x="2604573" y="2615447"/>
                  <a:pt x="2619269" y="2600772"/>
                  <a:pt x="2619269" y="2582662"/>
                </a:cubicBezTo>
                <a:lnTo>
                  <a:pt x="2619269" y="1307727"/>
                </a:lnTo>
                <a:lnTo>
                  <a:pt x="2846624" y="1307727"/>
                </a:lnTo>
              </a:path>
            </a:pathLst>
          </a:custGeom>
          <a:noFill/>
          <a:ln w="25400" cap="rnd">
            <a:solidFill>
              <a:schemeClr val="accent2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4DC6D1F-EB46-904B-BEAA-B374887BFAAE}"/>
              </a:ext>
            </a:extLst>
          </p:cNvPr>
          <p:cNvSpPr/>
          <p:nvPr/>
        </p:nvSpPr>
        <p:spPr>
          <a:xfrm>
            <a:off x="3407780" y="2815966"/>
            <a:ext cx="2619268" cy="1143800"/>
          </a:xfrm>
          <a:custGeom>
            <a:avLst/>
            <a:gdLst>
              <a:gd name="connsiteX0" fmla="*/ 2619269 w 2619268"/>
              <a:gd name="connsiteY0" fmla="*/ 1143801 h 1143800"/>
              <a:gd name="connsiteX1" fmla="*/ 2619269 w 2619268"/>
              <a:gd name="connsiteY1" fmla="*/ 32785 h 1143800"/>
              <a:gd name="connsiteX2" fmla="*/ 2586436 w 2619268"/>
              <a:gd name="connsiteY2" fmla="*/ 0 h 1143800"/>
              <a:gd name="connsiteX3" fmla="*/ 32833 w 2619268"/>
              <a:gd name="connsiteY3" fmla="*/ 0 h 1143800"/>
              <a:gd name="connsiteX4" fmla="*/ 0 w 2619268"/>
              <a:gd name="connsiteY4" fmla="*/ 32785 h 1143800"/>
              <a:gd name="connsiteX5" fmla="*/ 0 w 2619268"/>
              <a:gd name="connsiteY5" fmla="*/ 1143801 h 114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268" h="1143800">
                <a:moveTo>
                  <a:pt x="2619269" y="1143801"/>
                </a:moveTo>
                <a:lnTo>
                  <a:pt x="2619269" y="32785"/>
                </a:lnTo>
                <a:cubicBezTo>
                  <a:pt x="2619269" y="14678"/>
                  <a:pt x="2604566" y="0"/>
                  <a:pt x="2586436" y="0"/>
                </a:cubicBezTo>
                <a:lnTo>
                  <a:pt x="32833" y="0"/>
                </a:lnTo>
                <a:cubicBezTo>
                  <a:pt x="14696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rgbClr val="9C4DC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915FE02-0606-5C42-91A5-C79E0137009B}"/>
              </a:ext>
            </a:extLst>
          </p:cNvPr>
          <p:cNvSpPr/>
          <p:nvPr/>
        </p:nvSpPr>
        <p:spPr>
          <a:xfrm>
            <a:off x="3407780" y="4123692"/>
            <a:ext cx="2845816" cy="1307720"/>
          </a:xfrm>
          <a:custGeom>
            <a:avLst/>
            <a:gdLst>
              <a:gd name="connsiteX0" fmla="*/ 0 w 2845816"/>
              <a:gd name="connsiteY0" fmla="*/ 163926 h 1307720"/>
              <a:gd name="connsiteX1" fmla="*/ 0 w 2845816"/>
              <a:gd name="connsiteY1" fmla="*/ 1274935 h 1307720"/>
              <a:gd name="connsiteX2" fmla="*/ 32833 w 2845816"/>
              <a:gd name="connsiteY2" fmla="*/ 1307720 h 1307720"/>
              <a:gd name="connsiteX3" fmla="*/ 2586436 w 2845816"/>
              <a:gd name="connsiteY3" fmla="*/ 1307720 h 1307720"/>
              <a:gd name="connsiteX4" fmla="*/ 2619269 w 2845816"/>
              <a:gd name="connsiteY4" fmla="*/ 1274935 h 1307720"/>
              <a:gd name="connsiteX5" fmla="*/ 2619269 w 2845816"/>
              <a:gd name="connsiteY5" fmla="*/ 0 h 1307720"/>
              <a:gd name="connsiteX6" fmla="*/ 2845817 w 2845816"/>
              <a:gd name="connsiteY6" fmla="*/ 0 h 13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5816" h="1307720">
                <a:moveTo>
                  <a:pt x="0" y="163926"/>
                </a:moveTo>
                <a:lnTo>
                  <a:pt x="0" y="1274935"/>
                </a:lnTo>
                <a:cubicBezTo>
                  <a:pt x="0" y="1293045"/>
                  <a:pt x="14696" y="1307720"/>
                  <a:pt x="32833" y="1307720"/>
                </a:cubicBezTo>
                <a:lnTo>
                  <a:pt x="2586436" y="1307720"/>
                </a:lnTo>
                <a:cubicBezTo>
                  <a:pt x="2604566" y="1307720"/>
                  <a:pt x="2619269" y="1293045"/>
                  <a:pt x="2619269" y="1274935"/>
                </a:cubicBezTo>
                <a:lnTo>
                  <a:pt x="2619269" y="0"/>
                </a:lnTo>
                <a:lnTo>
                  <a:pt x="2845817" y="0"/>
                </a:lnTo>
              </a:path>
            </a:pathLst>
          </a:custGeom>
          <a:noFill/>
          <a:ln w="25400" cap="rnd">
            <a:solidFill>
              <a:srgbClr val="9C4DCC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155278E-699C-9D47-895C-BDADCE6762CF}"/>
              </a:ext>
            </a:extLst>
          </p:cNvPr>
          <p:cNvSpPr/>
          <p:nvPr/>
        </p:nvSpPr>
        <p:spPr>
          <a:xfrm>
            <a:off x="6184647" y="2815966"/>
            <a:ext cx="2619288" cy="1143800"/>
          </a:xfrm>
          <a:custGeom>
            <a:avLst/>
            <a:gdLst>
              <a:gd name="connsiteX0" fmla="*/ 2619289 w 2619288"/>
              <a:gd name="connsiteY0" fmla="*/ 1143801 h 1143800"/>
              <a:gd name="connsiteX1" fmla="*/ 2619289 w 2619288"/>
              <a:gd name="connsiteY1" fmla="*/ 32785 h 1143800"/>
              <a:gd name="connsiteX2" fmla="*/ 2586455 w 2619288"/>
              <a:gd name="connsiteY2" fmla="*/ 0 h 1143800"/>
              <a:gd name="connsiteX3" fmla="*/ 32833 w 2619288"/>
              <a:gd name="connsiteY3" fmla="*/ 0 h 1143800"/>
              <a:gd name="connsiteX4" fmla="*/ 0 w 2619288"/>
              <a:gd name="connsiteY4" fmla="*/ 32785 h 1143800"/>
              <a:gd name="connsiteX5" fmla="*/ 0 w 2619288"/>
              <a:gd name="connsiteY5" fmla="*/ 1143801 h 114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288" h="1143800">
                <a:moveTo>
                  <a:pt x="2619289" y="1143801"/>
                </a:moveTo>
                <a:lnTo>
                  <a:pt x="2619289" y="32785"/>
                </a:lnTo>
                <a:cubicBezTo>
                  <a:pt x="2619289" y="14678"/>
                  <a:pt x="2604579" y="0"/>
                  <a:pt x="2586455" y="0"/>
                </a:cubicBezTo>
                <a:lnTo>
                  <a:pt x="32833" y="0"/>
                </a:lnTo>
                <a:cubicBezTo>
                  <a:pt x="14703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chemeClr val="accent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4E493F99-F2BD-6D43-A658-74803AE02F23}"/>
              </a:ext>
            </a:extLst>
          </p:cNvPr>
          <p:cNvSpPr/>
          <p:nvPr/>
        </p:nvSpPr>
        <p:spPr>
          <a:xfrm>
            <a:off x="6184647" y="4123692"/>
            <a:ext cx="2846624" cy="1307720"/>
          </a:xfrm>
          <a:custGeom>
            <a:avLst/>
            <a:gdLst>
              <a:gd name="connsiteX0" fmla="*/ 0 w 2846624"/>
              <a:gd name="connsiteY0" fmla="*/ 163926 h 1307720"/>
              <a:gd name="connsiteX1" fmla="*/ 0 w 2846624"/>
              <a:gd name="connsiteY1" fmla="*/ 1274935 h 1307720"/>
              <a:gd name="connsiteX2" fmla="*/ 32833 w 2846624"/>
              <a:gd name="connsiteY2" fmla="*/ 1307720 h 1307720"/>
              <a:gd name="connsiteX3" fmla="*/ 2586455 w 2846624"/>
              <a:gd name="connsiteY3" fmla="*/ 1307720 h 1307720"/>
              <a:gd name="connsiteX4" fmla="*/ 2619289 w 2846624"/>
              <a:gd name="connsiteY4" fmla="*/ 1274935 h 1307720"/>
              <a:gd name="connsiteX5" fmla="*/ 2619289 w 2846624"/>
              <a:gd name="connsiteY5" fmla="*/ 0 h 1307720"/>
              <a:gd name="connsiteX6" fmla="*/ 2846624 w 2846624"/>
              <a:gd name="connsiteY6" fmla="*/ 0 h 13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624" h="1307720">
                <a:moveTo>
                  <a:pt x="0" y="163926"/>
                </a:moveTo>
                <a:lnTo>
                  <a:pt x="0" y="1274935"/>
                </a:lnTo>
                <a:cubicBezTo>
                  <a:pt x="0" y="1293045"/>
                  <a:pt x="14703" y="1307720"/>
                  <a:pt x="32833" y="1307720"/>
                </a:cubicBezTo>
                <a:lnTo>
                  <a:pt x="2586455" y="1307720"/>
                </a:lnTo>
                <a:cubicBezTo>
                  <a:pt x="2604579" y="1307720"/>
                  <a:pt x="2619289" y="1293045"/>
                  <a:pt x="2619289" y="1274935"/>
                </a:cubicBezTo>
                <a:lnTo>
                  <a:pt x="2619289" y="0"/>
                </a:lnTo>
                <a:lnTo>
                  <a:pt x="2846624" y="0"/>
                </a:lnTo>
              </a:path>
            </a:pathLst>
          </a:custGeom>
          <a:noFill/>
          <a:ln w="25400" cap="rnd">
            <a:solidFill>
              <a:schemeClr val="accent4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F6A6CA0-C7A3-E641-9748-FC169D4839A9}"/>
              </a:ext>
            </a:extLst>
          </p:cNvPr>
          <p:cNvSpPr/>
          <p:nvPr/>
        </p:nvSpPr>
        <p:spPr>
          <a:xfrm>
            <a:off x="8963110" y="2815966"/>
            <a:ext cx="2619288" cy="2615446"/>
          </a:xfrm>
          <a:custGeom>
            <a:avLst/>
            <a:gdLst>
              <a:gd name="connsiteX0" fmla="*/ 0 w 2619288"/>
              <a:gd name="connsiteY0" fmla="*/ 1471652 h 2615446"/>
              <a:gd name="connsiteX1" fmla="*/ 0 w 2619288"/>
              <a:gd name="connsiteY1" fmla="*/ 2582662 h 2615446"/>
              <a:gd name="connsiteX2" fmla="*/ 32833 w 2619288"/>
              <a:gd name="connsiteY2" fmla="*/ 2615447 h 2615446"/>
              <a:gd name="connsiteX3" fmla="*/ 2586455 w 2619288"/>
              <a:gd name="connsiteY3" fmla="*/ 2615447 h 2615446"/>
              <a:gd name="connsiteX4" fmla="*/ 2619289 w 2619288"/>
              <a:gd name="connsiteY4" fmla="*/ 2582662 h 2615446"/>
              <a:gd name="connsiteX5" fmla="*/ 2619289 w 2619288"/>
              <a:gd name="connsiteY5" fmla="*/ 32785 h 2615446"/>
              <a:gd name="connsiteX6" fmla="*/ 2586455 w 2619288"/>
              <a:gd name="connsiteY6" fmla="*/ 0 h 2615446"/>
              <a:gd name="connsiteX7" fmla="*/ 32833 w 2619288"/>
              <a:gd name="connsiteY7" fmla="*/ 0 h 2615446"/>
              <a:gd name="connsiteX8" fmla="*/ 0 w 2619288"/>
              <a:gd name="connsiteY8" fmla="*/ 32785 h 2615446"/>
              <a:gd name="connsiteX9" fmla="*/ 0 w 2619288"/>
              <a:gd name="connsiteY9" fmla="*/ 1143801 h 261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288" h="2615446">
                <a:moveTo>
                  <a:pt x="0" y="1471652"/>
                </a:moveTo>
                <a:lnTo>
                  <a:pt x="0" y="2582662"/>
                </a:lnTo>
                <a:cubicBezTo>
                  <a:pt x="0" y="2600772"/>
                  <a:pt x="14709" y="2615447"/>
                  <a:pt x="32833" y="2615447"/>
                </a:cubicBezTo>
                <a:lnTo>
                  <a:pt x="2586455" y="2615447"/>
                </a:lnTo>
                <a:cubicBezTo>
                  <a:pt x="2604579" y="2615447"/>
                  <a:pt x="2619289" y="2600772"/>
                  <a:pt x="2619289" y="2582662"/>
                </a:cubicBezTo>
                <a:lnTo>
                  <a:pt x="2619289" y="32785"/>
                </a:lnTo>
                <a:cubicBezTo>
                  <a:pt x="2619289" y="14678"/>
                  <a:pt x="2604579" y="0"/>
                  <a:pt x="2586455" y="0"/>
                </a:cubicBezTo>
                <a:lnTo>
                  <a:pt x="32833" y="0"/>
                </a:lnTo>
                <a:cubicBezTo>
                  <a:pt x="14709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rgbClr val="8575B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413239-D0C4-4E40-8FFD-698EFB2DF5D0}"/>
              </a:ext>
            </a:extLst>
          </p:cNvPr>
          <p:cNvSpPr txBox="1"/>
          <p:nvPr/>
        </p:nvSpPr>
        <p:spPr>
          <a:xfrm>
            <a:off x="9149914" y="2837155"/>
            <a:ext cx="2198254" cy="3775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Ok, time’s up for the day , GO HOME!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In the elevator.....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Wait I need to check where is shuttle at?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Not a problem, I do not need to open my laptop with bookmarks synced with my </a:t>
            </a:r>
            <a:r>
              <a:rPr lang="en-US" sz="1000" dirty="0" err="1">
                <a:solidFill>
                  <a:schemeClr val="bg2"/>
                </a:solidFill>
              </a:rPr>
              <a:t>corp</a:t>
            </a:r>
            <a:r>
              <a:rPr lang="en-US" sz="1000" dirty="0">
                <a:solidFill>
                  <a:schemeClr val="bg2"/>
                </a:solidFill>
              </a:rPr>
              <a:t> account. (</a:t>
            </a:r>
            <a:r>
              <a:rPr lang="en-US" sz="1000" dirty="0" err="1">
                <a:solidFill>
                  <a:schemeClr val="bg2"/>
                </a:solidFill>
              </a:rPr>
              <a:t>Cuz</a:t>
            </a:r>
            <a:r>
              <a:rPr lang="en-US" sz="1000" dirty="0">
                <a:solidFill>
                  <a:schemeClr val="bg2"/>
                </a:solidFill>
              </a:rPr>
              <a:t> phone lack a sim card) in the elevator....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I just open my personal phone and type. </a:t>
            </a: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/shuttle in my browser. Here we go! 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A08E-3884-E346-D223-B4D402A276BD}"/>
              </a:ext>
            </a:extLst>
          </p:cNvPr>
          <p:cNvSpPr txBox="1"/>
          <p:nvPr/>
        </p:nvSpPr>
        <p:spPr>
          <a:xfrm>
            <a:off x="829966" y="3004081"/>
            <a:ext cx="2198254" cy="4205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HR sends me a Welcome Email!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It contains 20 links. Wikis, Workday, </a:t>
            </a:r>
            <a:r>
              <a:rPr lang="en-US" sz="1000" dirty="0" err="1">
                <a:solidFill>
                  <a:schemeClr val="bg2"/>
                </a:solidFill>
              </a:rPr>
              <a:t>Fesco</a:t>
            </a:r>
            <a:r>
              <a:rPr lang="en-US" sz="1000" dirty="0">
                <a:solidFill>
                  <a:schemeClr val="bg2"/>
                </a:solidFill>
              </a:rPr>
              <a:t>....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All of them have patterns.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</a:t>
            </a:r>
            <a:r>
              <a:rPr lang="en-US" sz="1000" dirty="0" err="1">
                <a:solidFill>
                  <a:schemeClr val="bg2"/>
                </a:solidFill>
              </a:rPr>
              <a:t>hr</a:t>
            </a: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/admin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/it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</a:t>
            </a:r>
            <a:r>
              <a:rPr lang="en-US" sz="1000" dirty="0" err="1">
                <a:solidFill>
                  <a:schemeClr val="bg2"/>
                </a:solidFill>
              </a:rPr>
              <a:t>bizuiwiki</a:t>
            </a: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</a:t>
            </a:r>
            <a:r>
              <a:rPr lang="en-US" sz="1000" dirty="0" err="1">
                <a:solidFill>
                  <a:schemeClr val="bg2"/>
                </a:solidFill>
              </a:rPr>
              <a:t>fesco</a:t>
            </a: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/workday 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F08F0-F250-69EA-12F2-F7D632E406FB}"/>
              </a:ext>
            </a:extLst>
          </p:cNvPr>
          <p:cNvSpPr txBox="1"/>
          <p:nvPr/>
        </p:nvSpPr>
        <p:spPr>
          <a:xfrm>
            <a:off x="3557907" y="3140209"/>
            <a:ext cx="2198254" cy="3113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Ok, no links added to my browser.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Even I am not genius,  I already remember all 20 root pages.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They are just not deserving to be in my bookmark!!!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And even I forgot that after sometime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No problem! I can always go to the </a:t>
            </a:r>
            <a:r>
              <a:rPr lang="en-US" sz="1000" dirty="0" err="1">
                <a:solidFill>
                  <a:schemeClr val="bg2"/>
                </a:solidFill>
              </a:rPr>
              <a:t>aka.freewheel</a:t>
            </a:r>
            <a:r>
              <a:rPr lang="en-US" sz="1000" dirty="0">
                <a:solidFill>
                  <a:schemeClr val="bg2"/>
                </a:solidFill>
              </a:rPr>
              <a:t> ‘s list view to refresh my memory on these official short URLs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21FD6-56C3-BAB8-BF03-6B048CA2E1A7}"/>
              </a:ext>
            </a:extLst>
          </p:cNvPr>
          <p:cNvSpPr txBox="1"/>
          <p:nvPr/>
        </p:nvSpPr>
        <p:spPr>
          <a:xfrm>
            <a:off x="6373027" y="3112125"/>
            <a:ext cx="2479846" cy="80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Do other stuffs required in onboarding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process.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endParaRPr lang="en-CN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2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2B23B-8927-374B-AFA1-0F02EAD49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C7C98-6CAD-0E43-B6C9-A4E1B4DC6F75}"/>
              </a:ext>
            </a:extLst>
          </p:cNvPr>
          <p:cNvSpPr txBox="1"/>
          <p:nvPr/>
        </p:nvSpPr>
        <p:spPr>
          <a:xfrm>
            <a:off x="609600" y="685800"/>
            <a:ext cx="10972800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STORY 2 – ? (constructing...)</a:t>
            </a:r>
            <a:endParaRPr lang="en-US" sz="2800" b="1" cap="al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A08E-3884-E346-D223-B4D402A276BD}"/>
              </a:ext>
            </a:extLst>
          </p:cNvPr>
          <p:cNvSpPr txBox="1"/>
          <p:nvPr/>
        </p:nvSpPr>
        <p:spPr>
          <a:xfrm>
            <a:off x="829966" y="3004081"/>
            <a:ext cx="2198254" cy="1128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6FD0A-9EF1-CC80-12B8-F6C998602FB0}"/>
              </a:ext>
            </a:extLst>
          </p:cNvPr>
          <p:cNvSpPr txBox="1"/>
          <p:nvPr/>
        </p:nvSpPr>
        <p:spPr>
          <a:xfrm>
            <a:off x="829966" y="1863116"/>
            <a:ext cx="11017440" cy="51138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ctr"/>
            <a:r>
              <a:rPr lang="en-US" sz="1400" dirty="0"/>
              <a:t>2. Biz UI team’s operation dashboard </a:t>
            </a:r>
            <a:r>
              <a:rPr lang="en-US" sz="1400" dirty="0">
                <a:sym typeface="Wingdings" pitchFamily="2" charset="2"/>
              </a:rPr>
              <a:t> </a:t>
            </a:r>
            <a:r>
              <a:rPr lang="en-US" sz="1400" dirty="0" err="1">
                <a:sym typeface="Wingdings" pitchFamily="2" charset="2"/>
              </a:rPr>
              <a:t>aka.freewheel</a:t>
            </a:r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bizuiops</a:t>
            </a:r>
            <a:r>
              <a:rPr lang="en-US" sz="1400" dirty="0">
                <a:sym typeface="Wingdings" pitchFamily="2" charset="2"/>
              </a:rPr>
              <a:t>, </a:t>
            </a:r>
          </a:p>
          <a:p>
            <a:pPr fontAlgn="ctr"/>
            <a:r>
              <a:rPr lang="en-US" sz="1400" dirty="0">
                <a:sym typeface="Wingdings" pitchFamily="2" charset="2"/>
              </a:rPr>
              <a:t>Biz UI team’s </a:t>
            </a:r>
            <a:r>
              <a:rPr lang="en-US" sz="1400" dirty="0" err="1">
                <a:sym typeface="Wingdings" pitchFamily="2" charset="2"/>
              </a:rPr>
              <a:t>jira</a:t>
            </a:r>
            <a:r>
              <a:rPr lang="en-US" sz="1400" dirty="0">
                <a:sym typeface="Wingdings" pitchFamily="2" charset="2"/>
              </a:rPr>
              <a:t> tasks =&gt;  </a:t>
            </a:r>
            <a:r>
              <a:rPr lang="en-US" sz="1400" dirty="0" err="1">
                <a:sym typeface="Wingdings" pitchFamily="2" charset="2"/>
              </a:rPr>
              <a:t>aka.freewheel</a:t>
            </a:r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bizuijira</a:t>
            </a:r>
            <a:endParaRPr lang="en-US" sz="1400" dirty="0">
              <a:sym typeface="Wingdings" pitchFamily="2" charset="2"/>
            </a:endParaRPr>
          </a:p>
          <a:p>
            <a:pPr fontAlgn="ctr"/>
            <a:r>
              <a:rPr lang="en-US" sz="1400" dirty="0">
                <a:sym typeface="Wingdings" pitchFamily="2" charset="2"/>
              </a:rPr>
              <a:t>My PRs -&gt; </a:t>
            </a:r>
            <a:r>
              <a:rPr lang="en-US" sz="1400" dirty="0" err="1">
                <a:sym typeface="Wingdings" pitchFamily="2" charset="2"/>
              </a:rPr>
              <a:t>aka.freewheel</a:t>
            </a:r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jwhuprs</a:t>
            </a:r>
            <a:endParaRPr lang="en-US" sz="1400" dirty="0">
              <a:sym typeface="Wingdings" pitchFamily="2" charset="2"/>
            </a:endParaRPr>
          </a:p>
          <a:p>
            <a:pPr fontAlgn="ctr"/>
            <a:r>
              <a:rPr lang="en-US" sz="1400" dirty="0">
                <a:sym typeface="Wingdings" pitchFamily="2" charset="2"/>
              </a:rPr>
              <a:t>My open tasks search query .....</a:t>
            </a:r>
            <a:r>
              <a:rPr lang="en-US" sz="1400" dirty="0" err="1">
                <a:sym typeface="Wingdings" pitchFamily="2" charset="2"/>
              </a:rPr>
              <a:t>freewheel.tv</a:t>
            </a:r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jira?isclosed</a:t>
            </a:r>
            <a:r>
              <a:rPr lang="en-US" sz="1400" dirty="0">
                <a:sym typeface="Wingdings" pitchFamily="2" charset="2"/>
              </a:rPr>
              <a:t>=</a:t>
            </a:r>
            <a:r>
              <a:rPr lang="en-US" sz="1400" dirty="0" err="1">
                <a:sym typeface="Wingdings" pitchFamily="2" charset="2"/>
              </a:rPr>
              <a:t>false&amp;assignedto</a:t>
            </a:r>
            <a:r>
              <a:rPr lang="en-US" sz="1400" dirty="0">
                <a:sym typeface="Wingdings" pitchFamily="2" charset="2"/>
              </a:rPr>
              <a:t>=</a:t>
            </a:r>
            <a:r>
              <a:rPr lang="en-US" sz="1400" dirty="0" err="1">
                <a:sym typeface="Wingdings" pitchFamily="2" charset="2"/>
              </a:rPr>
              <a:t>xxxx</a:t>
            </a:r>
            <a:r>
              <a:rPr lang="en-US" sz="1400" dirty="0">
                <a:sym typeface="Wingdings" pitchFamily="2" charset="2"/>
              </a:rPr>
              <a:t>-xxx-xxx&amp; ............. =&gt; </a:t>
            </a:r>
            <a:r>
              <a:rPr lang="en-US" sz="1400" dirty="0" err="1">
                <a:sym typeface="Wingdings" pitchFamily="2" charset="2"/>
              </a:rPr>
              <a:t>aka.freewheel</a:t>
            </a:r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jwhutasks</a:t>
            </a:r>
            <a:endParaRPr lang="en-US" sz="1400" dirty="0">
              <a:sym typeface="Wingdings" pitchFamily="2" charset="2"/>
            </a:endParaRPr>
          </a:p>
          <a:p>
            <a:pPr fontAlgn="ctr"/>
            <a:r>
              <a:rPr lang="en-US" sz="1400" dirty="0" err="1"/>
              <a:t>BizUi</a:t>
            </a:r>
            <a:r>
              <a:rPr lang="en-US" sz="1400" dirty="0"/>
              <a:t> PPE environment =&gt; </a:t>
            </a:r>
            <a:r>
              <a:rPr lang="en-US" sz="1400" dirty="0" err="1"/>
              <a:t>aka.freewheel</a:t>
            </a:r>
            <a:r>
              <a:rPr lang="en-US" sz="1400" dirty="0"/>
              <a:t>/</a:t>
            </a:r>
            <a:r>
              <a:rPr lang="en-US" sz="1400" dirty="0" err="1"/>
              <a:t>bizuippe</a:t>
            </a:r>
            <a:r>
              <a:rPr lang="en-US" sz="1400" dirty="0"/>
              <a:t> </a:t>
            </a:r>
          </a:p>
          <a:p>
            <a:pPr fontAlgn="ctr"/>
            <a:endParaRPr lang="en-US" sz="1400" dirty="0"/>
          </a:p>
          <a:p>
            <a:pPr fontAlgn="ctr"/>
            <a:endParaRPr lang="en-US" sz="1400" dirty="0"/>
          </a:p>
          <a:p>
            <a:pPr fontAlgn="ctr"/>
            <a:r>
              <a:rPr lang="en-US" sz="1400" dirty="0"/>
              <a:t>3. My machine screwed up, need to use colleagues’</a:t>
            </a:r>
          </a:p>
          <a:p>
            <a:pPr fontAlgn="ctr"/>
            <a:r>
              <a:rPr lang="en-US" sz="1400" dirty="0"/>
              <a:t>My machine got a virus that screw up all my bookmarks...IT’S REAL!!!</a:t>
            </a:r>
          </a:p>
          <a:p>
            <a:pPr fontAlgn="ctr"/>
            <a:r>
              <a:rPr lang="en-US" sz="1400" dirty="0"/>
              <a:t>My machine screwed by my 1-year-old daughter..</a:t>
            </a:r>
          </a:p>
          <a:p>
            <a:pPr fontAlgn="ctr"/>
            <a:r>
              <a:rPr lang="en-US" sz="1400" dirty="0"/>
              <a:t>Reset up a new machine...</a:t>
            </a:r>
          </a:p>
          <a:p>
            <a:pPr fontAlgn="ctr"/>
            <a:r>
              <a:rPr lang="en-US" sz="1400" dirty="0"/>
              <a:t>No worries, I always remember </a:t>
            </a:r>
            <a:r>
              <a:rPr lang="en-US" sz="1400" dirty="0" err="1"/>
              <a:t>aka.freewheel</a:t>
            </a:r>
            <a:r>
              <a:rPr lang="en-US" sz="1400" dirty="0"/>
              <a:t>! and even </a:t>
            </a:r>
            <a:r>
              <a:rPr lang="en-US" sz="1400" dirty="0" err="1"/>
              <a:t>aka.freewheel</a:t>
            </a:r>
            <a:r>
              <a:rPr lang="en-US" sz="1400" dirty="0"/>
              <a:t>/</a:t>
            </a:r>
            <a:r>
              <a:rPr lang="en-US" sz="1400" dirty="0" err="1"/>
              <a:t>vpnwiki</a:t>
            </a:r>
            <a:endParaRPr lang="en-US" sz="1400" dirty="0"/>
          </a:p>
          <a:p>
            <a:pPr fontAlgn="ctr"/>
            <a:endParaRPr lang="en-US" sz="1400" dirty="0"/>
          </a:p>
          <a:p>
            <a:pPr fontAlgn="ctr"/>
            <a:r>
              <a:rPr lang="en-US" sz="1400" dirty="0"/>
              <a:t>4. What do I eat today while I am on bus....  </a:t>
            </a:r>
            <a:r>
              <a:rPr lang="en-US" sz="1400" dirty="0" err="1"/>
              <a:t>aka.freewheel</a:t>
            </a:r>
            <a:r>
              <a:rPr lang="en-US" sz="1400" dirty="0"/>
              <a:t>/</a:t>
            </a:r>
            <a:r>
              <a:rPr lang="en-US" sz="1400" dirty="0" err="1"/>
              <a:t>lunchmenu</a:t>
            </a:r>
            <a:endParaRPr lang="en-US" sz="1400" dirty="0"/>
          </a:p>
          <a:p>
            <a:pPr fontAlgn="ctr"/>
            <a:endParaRPr lang="en-US" sz="1400" dirty="0"/>
          </a:p>
          <a:p>
            <a:pPr fontAlgn="ctr"/>
            <a:r>
              <a:rPr lang="en-US" sz="1400" dirty="0"/>
              <a:t>5. Internal communication. Writing wiki, email, Edit Link.. </a:t>
            </a:r>
          </a:p>
          <a:p>
            <a:pPr fontAlgn="ctr"/>
            <a:r>
              <a:rPr lang="en-US" sz="1400" dirty="0"/>
              <a:t>(I wish I have a hit counter program that counts how many times I right click, click "Edit Link", and Type Name). </a:t>
            </a:r>
          </a:p>
          <a:p>
            <a:pPr fontAlgn="ctr"/>
            <a:r>
              <a:rPr lang="en-US" sz="1400" dirty="0"/>
              <a:t>Instead, use (</a:t>
            </a:r>
            <a:r>
              <a:rPr lang="en-US" sz="1400" dirty="0" err="1"/>
              <a:t>aka.freewheel</a:t>
            </a:r>
            <a:r>
              <a:rPr lang="en-US" sz="1400" dirty="0"/>
              <a:t>/{</a:t>
            </a:r>
            <a:r>
              <a:rPr lang="en-US" sz="1400" dirty="0" err="1"/>
              <a:t>your_text_planned_to_add_in_edit_link</a:t>
            </a:r>
            <a:r>
              <a:rPr lang="en-US" sz="1400" dirty="0"/>
              <a:t>}), and say goodbye to edit link button!</a:t>
            </a:r>
          </a:p>
          <a:p>
            <a:r>
              <a:rPr lang="en-US" sz="1400" dirty="0"/>
              <a:t> </a:t>
            </a:r>
          </a:p>
          <a:p>
            <a:pPr fontAlgn="ctr"/>
            <a:r>
              <a:rPr lang="en-US" sz="1400" dirty="0"/>
              <a:t>6. External customer also easy to remember our sites link, custom </a:t>
            </a:r>
            <a:r>
              <a:rPr lang="en-US" sz="1400" dirty="0" err="1"/>
              <a:t>querys</a:t>
            </a:r>
            <a:r>
              <a:rPr lang="en-US" sz="1400" dirty="0"/>
              <a:t> </a:t>
            </a:r>
          </a:p>
          <a:p>
            <a:pPr fontAlgn="ctr"/>
            <a:r>
              <a:rPr lang="en-US" sz="1400" dirty="0"/>
              <a:t>Even they don’t bookmark, does not matter that much, </a:t>
            </a:r>
            <a:r>
              <a:rPr lang="en-US" sz="1400" dirty="0" err="1"/>
              <a:t>cuz</a:t>
            </a:r>
            <a:r>
              <a:rPr lang="en-US" sz="1400" dirty="0"/>
              <a:t> they can infer it. </a:t>
            </a:r>
          </a:p>
          <a:p>
            <a:pPr fontAlgn="ctr"/>
            <a:r>
              <a:rPr lang="en-US" sz="1400" dirty="0"/>
              <a:t>Hopefully, it implicitly increase Page Views and Customer Experience.</a:t>
            </a:r>
          </a:p>
          <a:p>
            <a:pPr fontAlgn="ctr"/>
            <a:r>
              <a:rPr lang="en-US" sz="1400" dirty="0"/>
              <a:t> (Make this an internal framework and integrated to as a feature of a portal, or just have a public endpoint)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endParaRPr lang="en-CN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4332917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PRODUCT DEMO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3507370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TECH DESIGN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3465692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Challenges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2B23B-8927-374B-AFA1-0F02EAD49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C7C98-6CAD-0E43-B6C9-A4E1B4DC6F75}"/>
              </a:ext>
            </a:extLst>
          </p:cNvPr>
          <p:cNvSpPr txBox="1"/>
          <p:nvPr/>
        </p:nvSpPr>
        <p:spPr>
          <a:xfrm>
            <a:off x="609600" y="685800"/>
            <a:ext cx="10972800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Challenges</a:t>
            </a:r>
            <a:endParaRPr lang="en-US" sz="2800" b="1" cap="al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A08E-3884-E346-D223-B4D402A276BD}"/>
              </a:ext>
            </a:extLst>
          </p:cNvPr>
          <p:cNvSpPr txBox="1"/>
          <p:nvPr/>
        </p:nvSpPr>
        <p:spPr>
          <a:xfrm>
            <a:off x="829966" y="3004081"/>
            <a:ext cx="2198254" cy="1128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6FD0A-9EF1-CC80-12B8-F6C998602FB0}"/>
              </a:ext>
            </a:extLst>
          </p:cNvPr>
          <p:cNvSpPr txBox="1"/>
          <p:nvPr/>
        </p:nvSpPr>
        <p:spPr>
          <a:xfrm>
            <a:off x="609600" y="1816769"/>
            <a:ext cx="10361811" cy="348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How to host an internal webapp and not expose to internet</a:t>
            </a:r>
          </a:p>
          <a:p>
            <a:pPr marL="742950" lvl="1" indent="-285750" fontAlgn="ctr">
              <a:buFont typeface="Wingdings" pitchFamily="2" charset="2"/>
              <a:buChar char="Ø"/>
            </a:pPr>
            <a:r>
              <a:rPr lang="en-US" dirty="0"/>
              <a:t>How to create a '</a:t>
            </a:r>
            <a:r>
              <a:rPr lang="en-US" dirty="0" err="1"/>
              <a:t>aka.freewheel.com</a:t>
            </a:r>
            <a:r>
              <a:rPr lang="en-US" dirty="0"/>
              <a:t>' with DNS only accessible with in Corp network</a:t>
            </a:r>
          </a:p>
          <a:p>
            <a:pPr lvl="1" fontAlgn="ctr"/>
            <a:r>
              <a:rPr lang="en-US" dirty="0"/>
              <a:t>    (So that we do not need work to do authorize user when Redirecting). </a:t>
            </a:r>
          </a:p>
          <a:p>
            <a:pPr marL="742950" lvl="1" indent="-285750" fontAlgn="ctr">
              <a:buFont typeface="Wingdings" pitchFamily="2" charset="2"/>
              <a:buChar char="Ø"/>
            </a:pPr>
            <a:r>
              <a:rPr lang="en-US" dirty="0"/>
              <a:t>What is the process at freewheel to create it? 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Reduce dups like many </a:t>
            </a:r>
            <a:r>
              <a:rPr lang="en-US" dirty="0" err="1"/>
              <a:t>shortUrls</a:t>
            </a:r>
            <a:r>
              <a:rPr lang="en-US" dirty="0"/>
              <a:t> to 1 target </a:t>
            </a:r>
            <a:r>
              <a:rPr lang="en-US" dirty="0" err="1"/>
              <a:t>Urls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Check short URL unique is resource-taken but we can </a:t>
            </a:r>
          </a:p>
          <a:p>
            <a:r>
              <a:rPr lang="en-US" dirty="0"/>
              <a:t>    have a background worker role to pre-generate some.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to copy from system design book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171450" indent="-171450" algn="l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endParaRPr lang="en-CN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3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2B23B-8927-374B-AFA1-0F02EAD49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C7C98-6CAD-0E43-B6C9-A4E1B4DC6F75}"/>
              </a:ext>
            </a:extLst>
          </p:cNvPr>
          <p:cNvSpPr txBox="1"/>
          <p:nvPr/>
        </p:nvSpPr>
        <p:spPr>
          <a:xfrm>
            <a:off x="609600" y="685800"/>
            <a:ext cx="10972800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Future</a:t>
            </a:r>
            <a:endParaRPr lang="en-US" sz="2800" b="1" cap="al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A08E-3884-E346-D223-B4D402A276BD}"/>
              </a:ext>
            </a:extLst>
          </p:cNvPr>
          <p:cNvSpPr txBox="1"/>
          <p:nvPr/>
        </p:nvSpPr>
        <p:spPr>
          <a:xfrm>
            <a:off x="829966" y="3004081"/>
            <a:ext cx="2198254" cy="1128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6FD0A-9EF1-CC80-12B8-F6C998602FB0}"/>
              </a:ext>
            </a:extLst>
          </p:cNvPr>
          <p:cNvSpPr txBox="1"/>
          <p:nvPr/>
        </p:nvSpPr>
        <p:spPr>
          <a:xfrm>
            <a:off x="609600" y="1816769"/>
            <a:ext cx="10017166" cy="10758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/>
              <a:t>Maybe </a:t>
            </a:r>
            <a:r>
              <a:rPr lang="en-US" dirty="0" err="1"/>
              <a:t>aka.freewheel</a:t>
            </a:r>
            <a:r>
              <a:rPr lang="en-US" dirty="0"/>
              <a:t>/</a:t>
            </a:r>
            <a:r>
              <a:rPr lang="en-US" dirty="0" err="1"/>
              <a:t>mysecrets</a:t>
            </a:r>
            <a:r>
              <a:rPr lang="en-US" dirty="0"/>
              <a:t>/</a:t>
            </a:r>
            <a:r>
              <a:rPr lang="en-US" dirty="0" err="1"/>
              <a:t>devloginaccount</a:t>
            </a:r>
            <a:r>
              <a:rPr lang="en-US" dirty="0"/>
              <a:t>/{</a:t>
            </a:r>
            <a:r>
              <a:rPr lang="en-US" dirty="0" err="1"/>
              <a:t>some_pwd</a:t>
            </a:r>
            <a:r>
              <a:rPr lang="en-US" dirty="0"/>
              <a:t>} to store some secrets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that not expose to external but help people remember them!</a:t>
            </a:r>
          </a:p>
          <a:p>
            <a:pPr marL="171450" indent="-171450" algn="l">
              <a:lnSpc>
                <a:spcPct val="110000"/>
              </a:lnSpc>
              <a:spcAft>
                <a:spcPts val="1200"/>
              </a:spcAft>
              <a:buFont typeface="Wingdings" pitchFamily="2" charset="2"/>
              <a:buChar char="Ø"/>
            </a:pPr>
            <a:endParaRPr lang="en-CN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0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2710678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SUMMARY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7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2AF25-FED1-4741-A5BA-3F563BD42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8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CD6A00-E409-714B-A116-4F769F1945E5}"/>
              </a:ext>
            </a:extLst>
          </p:cNvPr>
          <p:cNvGrpSpPr/>
          <p:nvPr/>
        </p:nvGrpSpPr>
        <p:grpSpPr>
          <a:xfrm>
            <a:off x="885824" y="1881961"/>
            <a:ext cx="10682287" cy="3094078"/>
            <a:chOff x="885824" y="2001577"/>
            <a:chExt cx="10682287" cy="30940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3A6FC6-8E36-3246-9219-A549AC09695E}"/>
                </a:ext>
              </a:extLst>
            </p:cNvPr>
            <p:cNvSpPr/>
            <p:nvPr/>
          </p:nvSpPr>
          <p:spPr>
            <a:xfrm>
              <a:off x="885824" y="2902286"/>
              <a:ext cx="10682287" cy="12926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short</a:t>
              </a:r>
              <a:r>
                <a:rPr lang="en-US" sz="1400" dirty="0"/>
                <a:t> </a:t>
              </a:r>
            </a:p>
            <a:p>
              <a:r>
                <a:rPr lang="en-US" sz="1400" dirty="0"/>
                <a:t>= simple </a:t>
              </a:r>
            </a:p>
            <a:p>
              <a:r>
                <a:rPr lang="en-US" sz="1400" dirty="0"/>
                <a:t>= easy to remember</a:t>
              </a:r>
            </a:p>
            <a:p>
              <a:r>
                <a:rPr lang="en-US" sz="1400" dirty="0"/>
                <a:t>= store more information in "brain" database while having a decent query performance for everyone </a:t>
              </a:r>
            </a:p>
            <a:p>
              <a:r>
                <a:rPr lang="en-US" sz="1400" dirty="0"/>
                <a:t>= improve work efficiently across company </a:t>
              </a:r>
            </a:p>
            <a:p>
              <a:r>
                <a:rPr lang="en-US" sz="1400" dirty="0"/>
                <a:t>= bigger revenue 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D59854-B7EA-5242-827D-B900D0CA0C45}"/>
                </a:ext>
              </a:extLst>
            </p:cNvPr>
            <p:cNvGrpSpPr/>
            <p:nvPr/>
          </p:nvGrpSpPr>
          <p:grpSpPr>
            <a:xfrm>
              <a:off x="5025656" y="2001577"/>
              <a:ext cx="2140689" cy="478465"/>
              <a:chOff x="5025656" y="1939439"/>
              <a:chExt cx="2140689" cy="47846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26892BD-075B-F84B-8FC0-D09C4286A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5656" y="2178671"/>
                <a:ext cx="2140689" cy="0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440099"/>
                    </a:gs>
                    <a:gs pos="100000">
                      <a:srgbClr val="7A39CB"/>
                    </a:gs>
                  </a:gsLst>
                  <a:lin ang="0" scaled="0"/>
                </a:gra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8630B5F-328B-5440-BB32-49BB11CE2FBF}"/>
                  </a:ext>
                </a:extLst>
              </p:cNvPr>
              <p:cNvGrpSpPr/>
              <p:nvPr/>
            </p:nvGrpSpPr>
            <p:grpSpPr>
              <a:xfrm>
                <a:off x="5856767" y="1939439"/>
                <a:ext cx="478465" cy="478465"/>
                <a:chOff x="5856767" y="1438274"/>
                <a:chExt cx="478465" cy="47846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F2D762B-9D2E-8D45-9CDD-03485566787F}"/>
                    </a:ext>
                  </a:extLst>
                </p:cNvPr>
                <p:cNvSpPr/>
                <p:nvPr/>
              </p:nvSpPr>
              <p:spPr>
                <a:xfrm rot="10800000">
                  <a:off x="5856767" y="1438274"/>
                  <a:ext cx="478465" cy="4784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FE15602-06B2-3E46-A1C7-3EB2AB5F572E}"/>
                    </a:ext>
                  </a:extLst>
                </p:cNvPr>
                <p:cNvSpPr/>
                <p:nvPr/>
              </p:nvSpPr>
              <p:spPr>
                <a:xfrm>
                  <a:off x="5939905" y="1562549"/>
                  <a:ext cx="312187" cy="229914"/>
                </a:xfrm>
                <a:custGeom>
                  <a:avLst/>
                  <a:gdLst>
                    <a:gd name="connsiteX0" fmla="*/ 710688 w 986771"/>
                    <a:gd name="connsiteY0" fmla="*/ 0 h 726720"/>
                    <a:gd name="connsiteX1" fmla="*/ 960053 w 986771"/>
                    <a:gd name="connsiteY1" fmla="*/ 0 h 726720"/>
                    <a:gd name="connsiteX2" fmla="*/ 870994 w 986771"/>
                    <a:gd name="connsiteY2" fmla="*/ 301019 h 726720"/>
                    <a:gd name="connsiteX3" fmla="*/ 956491 w 986771"/>
                    <a:gd name="connsiteY3" fmla="*/ 378500 h 726720"/>
                    <a:gd name="connsiteX4" fmla="*/ 986771 w 986771"/>
                    <a:gd name="connsiteY4" fmla="*/ 498729 h 726720"/>
                    <a:gd name="connsiteX5" fmla="*/ 920867 w 986771"/>
                    <a:gd name="connsiteY5" fmla="*/ 664378 h 726720"/>
                    <a:gd name="connsiteX6" fmla="*/ 751656 w 986771"/>
                    <a:gd name="connsiteY6" fmla="*/ 726720 h 726720"/>
                    <a:gd name="connsiteX7" fmla="*/ 582444 w 986771"/>
                    <a:gd name="connsiteY7" fmla="*/ 664378 h 726720"/>
                    <a:gd name="connsiteX8" fmla="*/ 516540 w 986771"/>
                    <a:gd name="connsiteY8" fmla="*/ 498729 h 726720"/>
                    <a:gd name="connsiteX9" fmla="*/ 529009 w 986771"/>
                    <a:gd name="connsiteY9" fmla="*/ 406108 h 726720"/>
                    <a:gd name="connsiteX10" fmla="*/ 586006 w 986771"/>
                    <a:gd name="connsiteY10" fmla="*/ 265395 h 726720"/>
                    <a:gd name="connsiteX11" fmla="*/ 194148 w 986771"/>
                    <a:gd name="connsiteY11" fmla="*/ 0 h 726720"/>
                    <a:gd name="connsiteX12" fmla="*/ 443512 w 986771"/>
                    <a:gd name="connsiteY12" fmla="*/ 0 h 726720"/>
                    <a:gd name="connsiteX13" fmla="*/ 354453 w 986771"/>
                    <a:gd name="connsiteY13" fmla="*/ 301019 h 726720"/>
                    <a:gd name="connsiteX14" fmla="*/ 439950 w 986771"/>
                    <a:gd name="connsiteY14" fmla="*/ 378500 h 726720"/>
                    <a:gd name="connsiteX15" fmla="*/ 470230 w 986771"/>
                    <a:gd name="connsiteY15" fmla="*/ 498729 h 726720"/>
                    <a:gd name="connsiteX16" fmla="*/ 404326 w 986771"/>
                    <a:gd name="connsiteY16" fmla="*/ 664378 h 726720"/>
                    <a:gd name="connsiteX17" fmla="*/ 235115 w 986771"/>
                    <a:gd name="connsiteY17" fmla="*/ 726720 h 726720"/>
                    <a:gd name="connsiteX18" fmla="*/ 65903 w 986771"/>
                    <a:gd name="connsiteY18" fmla="*/ 664378 h 726720"/>
                    <a:gd name="connsiteX19" fmla="*/ 0 w 986771"/>
                    <a:gd name="connsiteY19" fmla="*/ 498729 h 726720"/>
                    <a:gd name="connsiteX20" fmla="*/ 12468 w 986771"/>
                    <a:gd name="connsiteY20" fmla="*/ 406108 h 726720"/>
                    <a:gd name="connsiteX21" fmla="*/ 69465 w 986771"/>
                    <a:gd name="connsiteY21" fmla="*/ 265395 h 7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86771" h="726720">
                      <a:moveTo>
                        <a:pt x="710688" y="0"/>
                      </a:moveTo>
                      <a:lnTo>
                        <a:pt x="960053" y="0"/>
                      </a:lnTo>
                      <a:lnTo>
                        <a:pt x="870994" y="301019"/>
                      </a:lnTo>
                      <a:cubicBezTo>
                        <a:pt x="907805" y="318830"/>
                        <a:pt x="936304" y="344658"/>
                        <a:pt x="956491" y="378500"/>
                      </a:cubicBezTo>
                      <a:cubicBezTo>
                        <a:pt x="976677" y="412342"/>
                        <a:pt x="986771" y="452419"/>
                        <a:pt x="986771" y="498729"/>
                      </a:cubicBezTo>
                      <a:cubicBezTo>
                        <a:pt x="986771" y="567601"/>
                        <a:pt x="964803" y="622818"/>
                        <a:pt x="920867" y="664378"/>
                      </a:cubicBezTo>
                      <a:cubicBezTo>
                        <a:pt x="876931" y="705939"/>
                        <a:pt x="820527" y="726720"/>
                        <a:pt x="751656" y="726720"/>
                      </a:cubicBezTo>
                      <a:cubicBezTo>
                        <a:pt x="682783" y="726720"/>
                        <a:pt x="626379" y="705939"/>
                        <a:pt x="582444" y="664378"/>
                      </a:cubicBezTo>
                      <a:cubicBezTo>
                        <a:pt x="538508" y="622818"/>
                        <a:pt x="516540" y="567601"/>
                        <a:pt x="516540" y="498729"/>
                      </a:cubicBezTo>
                      <a:cubicBezTo>
                        <a:pt x="516540" y="467856"/>
                        <a:pt x="520696" y="436982"/>
                        <a:pt x="529009" y="406108"/>
                      </a:cubicBezTo>
                      <a:cubicBezTo>
                        <a:pt x="537321" y="375234"/>
                        <a:pt x="556320" y="328330"/>
                        <a:pt x="586006" y="265395"/>
                      </a:cubicBezTo>
                      <a:close/>
                      <a:moveTo>
                        <a:pt x="194148" y="0"/>
                      </a:moveTo>
                      <a:lnTo>
                        <a:pt x="443512" y="0"/>
                      </a:lnTo>
                      <a:lnTo>
                        <a:pt x="354453" y="301019"/>
                      </a:lnTo>
                      <a:cubicBezTo>
                        <a:pt x="391264" y="318830"/>
                        <a:pt x="419763" y="344658"/>
                        <a:pt x="439950" y="378500"/>
                      </a:cubicBezTo>
                      <a:cubicBezTo>
                        <a:pt x="460137" y="412342"/>
                        <a:pt x="470230" y="452419"/>
                        <a:pt x="470230" y="498729"/>
                      </a:cubicBezTo>
                      <a:cubicBezTo>
                        <a:pt x="470230" y="567601"/>
                        <a:pt x="448262" y="622818"/>
                        <a:pt x="404326" y="664378"/>
                      </a:cubicBezTo>
                      <a:cubicBezTo>
                        <a:pt x="360391" y="705939"/>
                        <a:pt x="303987" y="726720"/>
                        <a:pt x="235115" y="726720"/>
                      </a:cubicBezTo>
                      <a:cubicBezTo>
                        <a:pt x="166243" y="726720"/>
                        <a:pt x="109839" y="705939"/>
                        <a:pt x="65903" y="664378"/>
                      </a:cubicBezTo>
                      <a:cubicBezTo>
                        <a:pt x="21967" y="622818"/>
                        <a:pt x="0" y="567601"/>
                        <a:pt x="0" y="498729"/>
                      </a:cubicBezTo>
                      <a:cubicBezTo>
                        <a:pt x="0" y="467856"/>
                        <a:pt x="4156" y="436982"/>
                        <a:pt x="12468" y="406108"/>
                      </a:cubicBezTo>
                      <a:cubicBezTo>
                        <a:pt x="20780" y="375234"/>
                        <a:pt x="39779" y="328330"/>
                        <a:pt x="69465" y="265395"/>
                      </a:cubicBezTo>
                      <a:close/>
                    </a:path>
                  </a:pathLst>
                </a:custGeom>
                <a:solidFill>
                  <a:srgbClr val="7A39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F25754-3FB5-0C48-9014-FA7E6E077544}"/>
                </a:ext>
              </a:extLst>
            </p:cNvPr>
            <p:cNvGrpSpPr/>
            <p:nvPr/>
          </p:nvGrpSpPr>
          <p:grpSpPr>
            <a:xfrm rot="10800000">
              <a:off x="5025656" y="4617190"/>
              <a:ext cx="2140689" cy="478465"/>
              <a:chOff x="5025656" y="1939439"/>
              <a:chExt cx="2140689" cy="47846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E607AA-6679-374D-A391-672C0CF91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5656" y="2178671"/>
                <a:ext cx="2140689" cy="0"/>
              </a:xfrm>
              <a:prstGeom prst="line">
                <a:avLst/>
              </a:prstGeom>
              <a:ln w="25400">
                <a:gradFill>
                  <a:gsLst>
                    <a:gs pos="0">
                      <a:srgbClr val="7A39CB"/>
                    </a:gs>
                    <a:gs pos="100000">
                      <a:srgbClr val="440099"/>
                    </a:gs>
                  </a:gsLst>
                  <a:lin ang="0" scaled="0"/>
                </a:gra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E92698A-4AFB-5948-854A-F4421CE33B8D}"/>
                  </a:ext>
                </a:extLst>
              </p:cNvPr>
              <p:cNvGrpSpPr/>
              <p:nvPr/>
            </p:nvGrpSpPr>
            <p:grpSpPr>
              <a:xfrm>
                <a:off x="5856767" y="1939439"/>
                <a:ext cx="478465" cy="478465"/>
                <a:chOff x="5856767" y="1438274"/>
                <a:chExt cx="478465" cy="478465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BC78F5C-B260-754B-92DD-D85E328762B9}"/>
                    </a:ext>
                  </a:extLst>
                </p:cNvPr>
                <p:cNvSpPr/>
                <p:nvPr/>
              </p:nvSpPr>
              <p:spPr>
                <a:xfrm rot="10800000">
                  <a:off x="5856767" y="1438274"/>
                  <a:ext cx="478465" cy="4784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F4455001-F5C2-0B45-A85A-50F09EFFC087}"/>
                    </a:ext>
                  </a:extLst>
                </p:cNvPr>
                <p:cNvSpPr/>
                <p:nvPr/>
              </p:nvSpPr>
              <p:spPr>
                <a:xfrm>
                  <a:off x="5939905" y="1562549"/>
                  <a:ext cx="312187" cy="229914"/>
                </a:xfrm>
                <a:custGeom>
                  <a:avLst/>
                  <a:gdLst>
                    <a:gd name="connsiteX0" fmla="*/ 710688 w 986771"/>
                    <a:gd name="connsiteY0" fmla="*/ 0 h 726720"/>
                    <a:gd name="connsiteX1" fmla="*/ 960053 w 986771"/>
                    <a:gd name="connsiteY1" fmla="*/ 0 h 726720"/>
                    <a:gd name="connsiteX2" fmla="*/ 870994 w 986771"/>
                    <a:gd name="connsiteY2" fmla="*/ 301019 h 726720"/>
                    <a:gd name="connsiteX3" fmla="*/ 956491 w 986771"/>
                    <a:gd name="connsiteY3" fmla="*/ 378500 h 726720"/>
                    <a:gd name="connsiteX4" fmla="*/ 986771 w 986771"/>
                    <a:gd name="connsiteY4" fmla="*/ 498729 h 726720"/>
                    <a:gd name="connsiteX5" fmla="*/ 920867 w 986771"/>
                    <a:gd name="connsiteY5" fmla="*/ 664378 h 726720"/>
                    <a:gd name="connsiteX6" fmla="*/ 751656 w 986771"/>
                    <a:gd name="connsiteY6" fmla="*/ 726720 h 726720"/>
                    <a:gd name="connsiteX7" fmla="*/ 582444 w 986771"/>
                    <a:gd name="connsiteY7" fmla="*/ 664378 h 726720"/>
                    <a:gd name="connsiteX8" fmla="*/ 516540 w 986771"/>
                    <a:gd name="connsiteY8" fmla="*/ 498729 h 726720"/>
                    <a:gd name="connsiteX9" fmla="*/ 529009 w 986771"/>
                    <a:gd name="connsiteY9" fmla="*/ 406108 h 726720"/>
                    <a:gd name="connsiteX10" fmla="*/ 586006 w 986771"/>
                    <a:gd name="connsiteY10" fmla="*/ 265395 h 726720"/>
                    <a:gd name="connsiteX11" fmla="*/ 194148 w 986771"/>
                    <a:gd name="connsiteY11" fmla="*/ 0 h 726720"/>
                    <a:gd name="connsiteX12" fmla="*/ 443512 w 986771"/>
                    <a:gd name="connsiteY12" fmla="*/ 0 h 726720"/>
                    <a:gd name="connsiteX13" fmla="*/ 354453 w 986771"/>
                    <a:gd name="connsiteY13" fmla="*/ 301019 h 726720"/>
                    <a:gd name="connsiteX14" fmla="*/ 439950 w 986771"/>
                    <a:gd name="connsiteY14" fmla="*/ 378500 h 726720"/>
                    <a:gd name="connsiteX15" fmla="*/ 470230 w 986771"/>
                    <a:gd name="connsiteY15" fmla="*/ 498729 h 726720"/>
                    <a:gd name="connsiteX16" fmla="*/ 404326 w 986771"/>
                    <a:gd name="connsiteY16" fmla="*/ 664378 h 726720"/>
                    <a:gd name="connsiteX17" fmla="*/ 235115 w 986771"/>
                    <a:gd name="connsiteY17" fmla="*/ 726720 h 726720"/>
                    <a:gd name="connsiteX18" fmla="*/ 65903 w 986771"/>
                    <a:gd name="connsiteY18" fmla="*/ 664378 h 726720"/>
                    <a:gd name="connsiteX19" fmla="*/ 0 w 986771"/>
                    <a:gd name="connsiteY19" fmla="*/ 498729 h 726720"/>
                    <a:gd name="connsiteX20" fmla="*/ 12468 w 986771"/>
                    <a:gd name="connsiteY20" fmla="*/ 406108 h 726720"/>
                    <a:gd name="connsiteX21" fmla="*/ 69465 w 986771"/>
                    <a:gd name="connsiteY21" fmla="*/ 265395 h 7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86771" h="726720">
                      <a:moveTo>
                        <a:pt x="710688" y="0"/>
                      </a:moveTo>
                      <a:lnTo>
                        <a:pt x="960053" y="0"/>
                      </a:lnTo>
                      <a:lnTo>
                        <a:pt x="870994" y="301019"/>
                      </a:lnTo>
                      <a:cubicBezTo>
                        <a:pt x="907805" y="318830"/>
                        <a:pt x="936304" y="344658"/>
                        <a:pt x="956491" y="378500"/>
                      </a:cubicBezTo>
                      <a:cubicBezTo>
                        <a:pt x="976677" y="412342"/>
                        <a:pt x="986771" y="452419"/>
                        <a:pt x="986771" y="498729"/>
                      </a:cubicBezTo>
                      <a:cubicBezTo>
                        <a:pt x="986771" y="567601"/>
                        <a:pt x="964803" y="622818"/>
                        <a:pt x="920867" y="664378"/>
                      </a:cubicBezTo>
                      <a:cubicBezTo>
                        <a:pt x="876931" y="705939"/>
                        <a:pt x="820527" y="726720"/>
                        <a:pt x="751656" y="726720"/>
                      </a:cubicBezTo>
                      <a:cubicBezTo>
                        <a:pt x="682783" y="726720"/>
                        <a:pt x="626379" y="705939"/>
                        <a:pt x="582444" y="664378"/>
                      </a:cubicBezTo>
                      <a:cubicBezTo>
                        <a:pt x="538508" y="622818"/>
                        <a:pt x="516540" y="567601"/>
                        <a:pt x="516540" y="498729"/>
                      </a:cubicBezTo>
                      <a:cubicBezTo>
                        <a:pt x="516540" y="467856"/>
                        <a:pt x="520696" y="436982"/>
                        <a:pt x="529009" y="406108"/>
                      </a:cubicBezTo>
                      <a:cubicBezTo>
                        <a:pt x="537321" y="375234"/>
                        <a:pt x="556320" y="328330"/>
                        <a:pt x="586006" y="265395"/>
                      </a:cubicBezTo>
                      <a:close/>
                      <a:moveTo>
                        <a:pt x="194148" y="0"/>
                      </a:moveTo>
                      <a:lnTo>
                        <a:pt x="443512" y="0"/>
                      </a:lnTo>
                      <a:lnTo>
                        <a:pt x="354453" y="301019"/>
                      </a:lnTo>
                      <a:cubicBezTo>
                        <a:pt x="391264" y="318830"/>
                        <a:pt x="419763" y="344658"/>
                        <a:pt x="439950" y="378500"/>
                      </a:cubicBezTo>
                      <a:cubicBezTo>
                        <a:pt x="460137" y="412342"/>
                        <a:pt x="470230" y="452419"/>
                        <a:pt x="470230" y="498729"/>
                      </a:cubicBezTo>
                      <a:cubicBezTo>
                        <a:pt x="470230" y="567601"/>
                        <a:pt x="448262" y="622818"/>
                        <a:pt x="404326" y="664378"/>
                      </a:cubicBezTo>
                      <a:cubicBezTo>
                        <a:pt x="360391" y="705939"/>
                        <a:pt x="303987" y="726720"/>
                        <a:pt x="235115" y="726720"/>
                      </a:cubicBezTo>
                      <a:cubicBezTo>
                        <a:pt x="166243" y="726720"/>
                        <a:pt x="109839" y="705939"/>
                        <a:pt x="65903" y="664378"/>
                      </a:cubicBezTo>
                      <a:cubicBezTo>
                        <a:pt x="21967" y="622818"/>
                        <a:pt x="0" y="567601"/>
                        <a:pt x="0" y="498729"/>
                      </a:cubicBezTo>
                      <a:cubicBezTo>
                        <a:pt x="0" y="467856"/>
                        <a:pt x="4156" y="436982"/>
                        <a:pt x="12468" y="406108"/>
                      </a:cubicBezTo>
                      <a:cubicBezTo>
                        <a:pt x="20780" y="375234"/>
                        <a:pt x="39779" y="328330"/>
                        <a:pt x="69465" y="265395"/>
                      </a:cubicBezTo>
                      <a:close/>
                    </a:path>
                  </a:pathLst>
                </a:custGeom>
                <a:solidFill>
                  <a:srgbClr val="7A39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586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1444306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q &amp; a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7CF3C-1FDF-D044-9F9B-23F0CE578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336AE2-A8CE-5143-A5B8-411CFDD51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21367"/>
              </p:ext>
            </p:extLst>
          </p:nvPr>
        </p:nvGraphicFramePr>
        <p:xfrm>
          <a:off x="609600" y="1651923"/>
          <a:ext cx="5486042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53">
                  <a:extLst>
                    <a:ext uri="{9D8B030D-6E8A-4147-A177-3AD203B41FA5}">
                      <a16:colId xmlns:a16="http://schemas.microsoft.com/office/drawing/2014/main" val="3059040531"/>
                    </a:ext>
                  </a:extLst>
                </a:gridCol>
                <a:gridCol w="4543289">
                  <a:extLst>
                    <a:ext uri="{9D8B030D-6E8A-4147-A177-3AD203B41FA5}">
                      <a16:colId xmlns:a16="http://schemas.microsoft.com/office/drawing/2014/main" val="659010723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1 </a:t>
                      </a: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Team intro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3084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13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Context</a:t>
                      </a:r>
                    </a:p>
                    <a:p>
                      <a:endParaRPr lang="en-US" sz="16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2303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9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BROWSER BOOKMARKs vs </a:t>
                      </a:r>
                      <a:r>
                        <a:rPr lang="en-US" sz="1600" b="0" i="0" cap="all" baseline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aka.freewheel</a:t>
                      </a:r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n-US" sz="1600" b="0" i="0" cap="all" baseline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senarios</a:t>
                      </a:r>
                      <a:endParaRPr lang="en-US" sz="16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21106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60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product demo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581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80FF74-5C73-404B-BC20-9937AEC14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01447"/>
              </p:ext>
            </p:extLst>
          </p:nvPr>
        </p:nvGraphicFramePr>
        <p:xfrm>
          <a:off x="6096000" y="1651923"/>
          <a:ext cx="5486042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53">
                  <a:extLst>
                    <a:ext uri="{9D8B030D-6E8A-4147-A177-3AD203B41FA5}">
                      <a16:colId xmlns:a16="http://schemas.microsoft.com/office/drawing/2014/main" val="3059040531"/>
                    </a:ext>
                  </a:extLst>
                </a:gridCol>
                <a:gridCol w="4543289">
                  <a:extLst>
                    <a:ext uri="{9D8B030D-6E8A-4147-A177-3AD203B41FA5}">
                      <a16:colId xmlns:a16="http://schemas.microsoft.com/office/drawing/2014/main" val="659010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tech design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3084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13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challenges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2303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9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summary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21106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0" i="0" cap="all" baseline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2743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60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5000" b="1" i="0" cap="all" baseline="0" dirty="0">
                          <a:solidFill>
                            <a:schemeClr val="bg1"/>
                          </a:solidFill>
                          <a:latin typeface="Montserrat Black" pitchFamily="2" charset="77"/>
                        </a:rPr>
                        <a:t>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cap="all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 &amp; a</a:t>
                      </a:r>
                    </a:p>
                  </a:txBody>
                  <a:tcPr marL="274320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581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8F6040-05C7-364A-AF6B-739702F56E5D}"/>
              </a:ext>
            </a:extLst>
          </p:cNvPr>
          <p:cNvSpPr txBox="1"/>
          <p:nvPr/>
        </p:nvSpPr>
        <p:spPr>
          <a:xfrm>
            <a:off x="609600" y="685800"/>
            <a:ext cx="10972800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1"/>
                </a:solidFill>
                <a:latin typeface="Montserrat ExtraBold" pitchFamily="2" charset="77"/>
              </a:rPr>
              <a:t>Agenda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cap="all" dirty="0">
                <a:solidFill>
                  <a:schemeClr val="accent1"/>
                </a:solidFill>
                <a:latin typeface="Montserrat" pitchFamily="2" charset="77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753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44A88F-3EFF-F94B-9340-934F07A217E6}"/>
              </a:ext>
            </a:extLst>
          </p:cNvPr>
          <p:cNvSpPr/>
          <p:nvPr/>
        </p:nvSpPr>
        <p:spPr>
          <a:xfrm>
            <a:off x="609600" y="2928863"/>
            <a:ext cx="7494082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500" b="1" dirty="0">
                <a:solidFill>
                  <a:schemeClr val="bg1"/>
                </a:solidFill>
                <a:latin typeface="Montserrat Black" pitchFamily="2" charset="77"/>
                <a:ea typeface="SimSun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33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3265317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Team intro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DB748-F34B-AA4C-B10A-4D0D78372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5684"/>
            <a:ext cx="609600" cy="141625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14888C4-E8B1-5149-AEB5-C4477A2CAD9D}"/>
              </a:ext>
            </a:extLst>
          </p:cNvPr>
          <p:cNvSpPr/>
          <p:nvPr/>
        </p:nvSpPr>
        <p:spPr>
          <a:xfrm>
            <a:off x="609601" y="2023105"/>
            <a:ext cx="2195806" cy="2153254"/>
          </a:xfrm>
          <a:prstGeom prst="arc">
            <a:avLst>
              <a:gd name="adj1" fmla="val 21520839"/>
              <a:gd name="adj2" fmla="val 21516787"/>
            </a:avLst>
          </a:prstGeom>
          <a:ln w="50800" cap="rnd">
            <a:solidFill>
              <a:srgbClr val="E5E7E8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7431C8CA-D124-C442-8CB2-4A0A0C267388}"/>
              </a:ext>
            </a:extLst>
          </p:cNvPr>
          <p:cNvSpPr/>
          <p:nvPr/>
        </p:nvSpPr>
        <p:spPr>
          <a:xfrm flipV="1">
            <a:off x="2805406" y="2028825"/>
            <a:ext cx="2195806" cy="2153254"/>
          </a:xfrm>
          <a:prstGeom prst="arc">
            <a:avLst>
              <a:gd name="adj1" fmla="val 16164190"/>
              <a:gd name="adj2" fmla="val 16070357"/>
            </a:avLst>
          </a:prstGeom>
          <a:ln w="50800" cap="rnd">
            <a:solidFill>
              <a:srgbClr val="E5E7E8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ABA71857-7A10-1A47-A57F-359FFD1C7BA5}"/>
              </a:ext>
            </a:extLst>
          </p:cNvPr>
          <p:cNvSpPr/>
          <p:nvPr/>
        </p:nvSpPr>
        <p:spPr>
          <a:xfrm>
            <a:off x="4998099" y="2023105"/>
            <a:ext cx="2195806" cy="2153254"/>
          </a:xfrm>
          <a:prstGeom prst="arc">
            <a:avLst>
              <a:gd name="adj1" fmla="val 16128845"/>
              <a:gd name="adj2" fmla="val 16070357"/>
            </a:avLst>
          </a:prstGeom>
          <a:ln w="50800" cap="rnd">
            <a:solidFill>
              <a:srgbClr val="E5E7E8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6ED8344E-6763-8647-8DF6-D50961F27CBF}"/>
              </a:ext>
            </a:extLst>
          </p:cNvPr>
          <p:cNvSpPr/>
          <p:nvPr/>
        </p:nvSpPr>
        <p:spPr>
          <a:xfrm flipV="1">
            <a:off x="7193904" y="2028825"/>
            <a:ext cx="2195806" cy="2153254"/>
          </a:xfrm>
          <a:prstGeom prst="arc">
            <a:avLst>
              <a:gd name="adj1" fmla="val 16093877"/>
              <a:gd name="adj2" fmla="val 16070357"/>
            </a:avLst>
          </a:prstGeom>
          <a:ln w="50800" cap="rnd">
            <a:solidFill>
              <a:srgbClr val="E5E7E8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5DAA95DC-10EC-DC41-8F38-8A8428422B98}"/>
              </a:ext>
            </a:extLst>
          </p:cNvPr>
          <p:cNvSpPr/>
          <p:nvPr/>
        </p:nvSpPr>
        <p:spPr>
          <a:xfrm>
            <a:off x="9386596" y="2023105"/>
            <a:ext cx="2195806" cy="2153254"/>
          </a:xfrm>
          <a:prstGeom prst="arc">
            <a:avLst>
              <a:gd name="adj1" fmla="val 16096037"/>
              <a:gd name="adj2" fmla="val 16070357"/>
            </a:avLst>
          </a:prstGeom>
          <a:ln w="50800" cap="rnd">
            <a:solidFill>
              <a:srgbClr val="E5E7E8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4003C272-2046-0F43-A705-F8D0C010EB15}"/>
              </a:ext>
            </a:extLst>
          </p:cNvPr>
          <p:cNvSpPr/>
          <p:nvPr/>
        </p:nvSpPr>
        <p:spPr>
          <a:xfrm>
            <a:off x="609601" y="2028825"/>
            <a:ext cx="2195806" cy="2153254"/>
          </a:xfrm>
          <a:prstGeom prst="arc">
            <a:avLst>
              <a:gd name="adj1" fmla="val 10744958"/>
              <a:gd name="adj2" fmla="val 25736"/>
            </a:avLst>
          </a:prstGeom>
          <a:ln w="50800" cap="rnd">
            <a:solidFill>
              <a:schemeClr val="accent2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96FA4287-1C0E-6E41-A8C3-CE5F59944D3F}"/>
              </a:ext>
            </a:extLst>
          </p:cNvPr>
          <p:cNvSpPr/>
          <p:nvPr/>
        </p:nvSpPr>
        <p:spPr>
          <a:xfrm flipV="1">
            <a:off x="2805406" y="2023105"/>
            <a:ext cx="2195806" cy="2153254"/>
          </a:xfrm>
          <a:prstGeom prst="arc">
            <a:avLst>
              <a:gd name="adj1" fmla="val 10909202"/>
              <a:gd name="adj2" fmla="val 182471"/>
            </a:avLst>
          </a:prstGeom>
          <a:ln w="50800" cap="rnd">
            <a:solidFill>
              <a:srgbClr val="9C4DCC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9C49644-4CD1-6C40-8988-D917C949BB3D}"/>
              </a:ext>
            </a:extLst>
          </p:cNvPr>
          <p:cNvSpPr/>
          <p:nvPr/>
        </p:nvSpPr>
        <p:spPr>
          <a:xfrm>
            <a:off x="4998099" y="2028825"/>
            <a:ext cx="2195806" cy="2153254"/>
          </a:xfrm>
          <a:prstGeom prst="arc">
            <a:avLst>
              <a:gd name="adj1" fmla="val 10764563"/>
              <a:gd name="adj2" fmla="val 25766"/>
            </a:avLst>
          </a:prstGeom>
          <a:ln w="50800" cap="rnd">
            <a:solidFill>
              <a:schemeClr val="accent4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4E6ACAB3-66F5-0F4E-86C7-36E0D00F1BA0}"/>
              </a:ext>
            </a:extLst>
          </p:cNvPr>
          <p:cNvSpPr/>
          <p:nvPr/>
        </p:nvSpPr>
        <p:spPr>
          <a:xfrm flipV="1">
            <a:off x="7193904" y="2023105"/>
            <a:ext cx="2195806" cy="2153254"/>
          </a:xfrm>
          <a:prstGeom prst="arc">
            <a:avLst>
              <a:gd name="adj1" fmla="val 10888110"/>
              <a:gd name="adj2" fmla="val 21483542"/>
            </a:avLst>
          </a:prstGeom>
          <a:ln w="50800" cap="rnd">
            <a:solidFill>
              <a:srgbClr val="8575B4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B9A13EA5-CF03-654E-AE32-91F518189D4E}"/>
              </a:ext>
            </a:extLst>
          </p:cNvPr>
          <p:cNvSpPr/>
          <p:nvPr/>
        </p:nvSpPr>
        <p:spPr>
          <a:xfrm>
            <a:off x="9386596" y="2028825"/>
            <a:ext cx="2195806" cy="2153254"/>
          </a:xfrm>
          <a:prstGeom prst="arc">
            <a:avLst>
              <a:gd name="adj1" fmla="val 10764993"/>
              <a:gd name="adj2" fmla="val 39898"/>
            </a:avLst>
          </a:prstGeom>
          <a:ln w="50800" cap="rnd">
            <a:solidFill>
              <a:schemeClr val="accent6"/>
            </a:solidFill>
            <a:headEnd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7FA8D-45F7-3847-852A-D156CB16C673}"/>
              </a:ext>
            </a:extLst>
          </p:cNvPr>
          <p:cNvSpPr txBox="1"/>
          <p:nvPr/>
        </p:nvSpPr>
        <p:spPr>
          <a:xfrm>
            <a:off x="609595" y="693314"/>
            <a:ext cx="1097280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One strata </a:t>
            </a:r>
            <a:r>
              <a:rPr lang="en-US" sz="2800" b="1" cap="all" dirty="0" err="1">
                <a:solidFill>
                  <a:schemeClr val="bg2"/>
                </a:solidFill>
                <a:latin typeface="Montserrat ExtraBold" pitchFamily="2" charset="77"/>
              </a:rPr>
              <a:t>beijing</a:t>
            </a: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 team</a:t>
            </a:r>
            <a:endParaRPr lang="en-US" sz="1400" cap="all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49D7B-EA55-884C-87EA-FCF24686F27B}"/>
              </a:ext>
            </a:extLst>
          </p:cNvPr>
          <p:cNvSpPr txBox="1"/>
          <p:nvPr/>
        </p:nvSpPr>
        <p:spPr>
          <a:xfrm>
            <a:off x="778286" y="4561421"/>
            <a:ext cx="1858434" cy="538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cap="all" dirty="0">
                <a:solidFill>
                  <a:schemeClr val="accent2"/>
                </a:solidFill>
                <a:latin typeface="Montserrat" pitchFamily="2" charset="77"/>
              </a:rPr>
              <a:t>James wang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Sr. Manager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40F9E2-94D4-7E4C-B097-78076E1D55AB}"/>
              </a:ext>
            </a:extLst>
          </p:cNvPr>
          <p:cNvSpPr txBox="1"/>
          <p:nvPr/>
        </p:nvSpPr>
        <p:spPr>
          <a:xfrm>
            <a:off x="2974091" y="4561421"/>
            <a:ext cx="1858434" cy="538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cap="all" dirty="0">
                <a:solidFill>
                  <a:srgbClr val="9C4DCC"/>
                </a:solidFill>
                <a:latin typeface="Montserrat" pitchFamily="2" charset="77"/>
              </a:rPr>
              <a:t>Yuan </a:t>
            </a:r>
            <a:r>
              <a:rPr lang="en-US" sz="1600" b="1" cap="all" dirty="0" err="1">
                <a:solidFill>
                  <a:srgbClr val="9C4DCC"/>
                </a:solidFill>
                <a:latin typeface="Montserrat" pitchFamily="2" charset="77"/>
              </a:rPr>
              <a:t>lin</a:t>
            </a:r>
            <a:endParaRPr lang="en-US" sz="1600" dirty="0">
              <a:solidFill>
                <a:srgbClr val="9C4DCC"/>
              </a:solidFill>
              <a:latin typeface="Montserrat" pitchFamily="2" charset="77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Lead SDE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B263C3-A25A-F441-830A-AC2B59C0B59C}"/>
              </a:ext>
            </a:extLst>
          </p:cNvPr>
          <p:cNvSpPr txBox="1"/>
          <p:nvPr/>
        </p:nvSpPr>
        <p:spPr>
          <a:xfrm>
            <a:off x="5169896" y="4561421"/>
            <a:ext cx="1858434" cy="538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cap="all" dirty="0" err="1">
                <a:solidFill>
                  <a:schemeClr val="accent4"/>
                </a:solidFill>
                <a:latin typeface="Montserrat" pitchFamily="2" charset="77"/>
              </a:rPr>
              <a:t>chengsi</a:t>
            </a:r>
            <a:r>
              <a:rPr lang="en-US" sz="1600" b="1" cap="all" dirty="0">
                <a:solidFill>
                  <a:schemeClr val="accent4"/>
                </a:solidFill>
                <a:latin typeface="Montserrat" pitchFamily="2" charset="77"/>
              </a:rPr>
              <a:t> </a:t>
            </a:r>
            <a:r>
              <a:rPr lang="en-US" sz="1600" b="1" cap="all" dirty="0" err="1">
                <a:solidFill>
                  <a:schemeClr val="accent4"/>
                </a:solidFill>
                <a:latin typeface="Montserrat" pitchFamily="2" charset="77"/>
              </a:rPr>
              <a:t>zhang</a:t>
            </a:r>
            <a:endParaRPr lang="en-US" sz="1600" dirty="0">
              <a:solidFill>
                <a:schemeClr val="accent4"/>
              </a:solidFill>
              <a:latin typeface="Montserrat" pitchFamily="2" charset="77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Sr. SDE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A86484-430A-2446-B155-65687C8ABC25}"/>
              </a:ext>
            </a:extLst>
          </p:cNvPr>
          <p:cNvSpPr txBox="1"/>
          <p:nvPr/>
        </p:nvSpPr>
        <p:spPr>
          <a:xfrm>
            <a:off x="7365701" y="4561421"/>
            <a:ext cx="1858434" cy="538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cap="all" dirty="0" err="1">
                <a:solidFill>
                  <a:srgbClr val="8575B4"/>
                </a:solidFill>
                <a:latin typeface="Montserrat" pitchFamily="2" charset="77"/>
              </a:rPr>
              <a:t>yue</a:t>
            </a:r>
            <a:r>
              <a:rPr lang="en-US" sz="1600" b="1" cap="all" dirty="0">
                <a:solidFill>
                  <a:srgbClr val="8575B4"/>
                </a:solidFill>
                <a:latin typeface="Montserrat" pitchFamily="2" charset="77"/>
              </a:rPr>
              <a:t> ZONG</a:t>
            </a:r>
            <a:endParaRPr lang="en-US" sz="1600" dirty="0">
              <a:solidFill>
                <a:srgbClr val="8575B4"/>
              </a:solidFill>
              <a:latin typeface="Montserrat" pitchFamily="2" charset="77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2"/>
                </a:solidFill>
                <a:latin typeface="Montserrat" pitchFamily="2" charset="77"/>
              </a:rPr>
              <a:t>Sr.SDE</a:t>
            </a:r>
            <a:endParaRPr lang="en-US" sz="1200" dirty="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63F9D0-AAC3-8A4D-9E42-96E4FE11AFE1}"/>
              </a:ext>
            </a:extLst>
          </p:cNvPr>
          <p:cNvSpPr txBox="1"/>
          <p:nvPr/>
        </p:nvSpPr>
        <p:spPr>
          <a:xfrm>
            <a:off x="9561506" y="4561420"/>
            <a:ext cx="1852208" cy="809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cap="all" dirty="0">
                <a:solidFill>
                  <a:schemeClr val="accent6"/>
                </a:solidFill>
                <a:latin typeface="Montserrat" pitchFamily="2" charset="77"/>
              </a:rPr>
              <a:t>A NEW HIRE (or TBH..)</a:t>
            </a:r>
            <a:endParaRPr lang="en-US" sz="1600" dirty="0">
              <a:solidFill>
                <a:schemeClr val="accent6"/>
              </a:solidFill>
              <a:latin typeface="Montserrat" pitchFamily="2" charset="77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2"/>
                </a:solidFill>
                <a:latin typeface="Montserrat" pitchFamily="2" charset="77"/>
              </a:rPr>
              <a:t>God.Lady</a:t>
            </a:r>
            <a:endParaRPr lang="en-US" sz="1200" dirty="0">
              <a:solidFill>
                <a:schemeClr val="bg2"/>
              </a:solidFill>
              <a:latin typeface="Montserrat" pitchFamily="2" charset="77"/>
            </a:endParaRPr>
          </a:p>
        </p:txBody>
      </p:sp>
      <p:pic>
        <p:nvPicPr>
          <p:cNvPr id="6" name="Picture 5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E99C0F72-AEAA-BB77-8C41-606A81F7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22" y="2318682"/>
            <a:ext cx="1295400" cy="1562100"/>
          </a:xfrm>
          <a:prstGeom prst="rect">
            <a:avLst/>
          </a:prstGeom>
        </p:spPr>
      </p:pic>
      <p:pic>
        <p:nvPicPr>
          <p:cNvPr id="8" name="Picture 7" descr="A close-up of a doll&#10;&#10;Description automatically generated with medium confidence">
            <a:extLst>
              <a:ext uri="{FF2B5EF4-FFF2-40B4-BE49-F238E27FC236}">
                <a16:creationId xmlns:a16="http://schemas.microsoft.com/office/drawing/2014/main" id="{71B950A6-0974-A33E-13C0-DC0D9B6D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593" y="2388532"/>
            <a:ext cx="1422400" cy="14224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0F9758-99FD-8843-5BBE-7649AD78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073" y="2446575"/>
            <a:ext cx="1017854" cy="1364357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E3597B6-988E-0D46-B332-85CEEE6E0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29" y="2386886"/>
            <a:ext cx="1017854" cy="1364357"/>
          </a:xfrm>
          <a:prstGeom prst="rect">
            <a:avLst/>
          </a:prstGeom>
        </p:spPr>
      </p:pic>
      <p:pic>
        <p:nvPicPr>
          <p:cNvPr id="13" name="Picture 12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E973FD13-734A-1111-BF75-C9D0E9CF2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015" y="2123454"/>
            <a:ext cx="1500967" cy="18912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C40304-88D4-F0D0-7B42-BF1926911408}"/>
              </a:ext>
            </a:extLst>
          </p:cNvPr>
          <p:cNvSpPr txBox="1"/>
          <p:nvPr/>
        </p:nvSpPr>
        <p:spPr>
          <a:xfrm>
            <a:off x="778286" y="5478924"/>
            <a:ext cx="9505807" cy="10038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2"/>
                </a:solidFill>
                <a:latin typeface="+mj-lt"/>
              </a:rPr>
              <a:t>Sorted</a:t>
            </a:r>
            <a:r>
              <a:rPr lang="zh-CN" altLang="en-US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+mj-lt"/>
              </a:rPr>
              <a:t>by</a:t>
            </a:r>
            <a:r>
              <a:rPr lang="zh-CN" altLang="en-US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+mj-lt"/>
              </a:rPr>
              <a:t>hair ASC ... </a:t>
            </a:r>
            <a:r>
              <a:rPr lang="en-US" altLang="zh-CN" sz="1400" dirty="0">
                <a:solidFill>
                  <a:schemeClr val="bg2"/>
                </a:solidFill>
              </a:rPr>
              <a:t>(</a:t>
            </a:r>
            <a:r>
              <a:rPr lang="en-US" altLang="zh-CN" sz="800" dirty="0" err="1">
                <a:solidFill>
                  <a:schemeClr val="bg2"/>
                </a:solidFill>
              </a:rPr>
              <a:t>Transcipt</a:t>
            </a:r>
            <a:r>
              <a:rPr lang="en-US" altLang="zh-CN" sz="800" dirty="0">
                <a:solidFill>
                  <a:schemeClr val="bg2"/>
                </a:solidFill>
              </a:rPr>
              <a:t>: Sometimes you need to calm down when you are getting promoted, which basically implies you </a:t>
            </a:r>
            <a:r>
              <a:rPr lang="en-US" altLang="zh-CN" sz="800" dirty="0" err="1">
                <a:solidFill>
                  <a:schemeClr val="bg2"/>
                </a:solidFill>
              </a:rPr>
              <a:t>gonna</a:t>
            </a:r>
            <a:r>
              <a:rPr lang="en-US" altLang="zh-CN" sz="800" dirty="0">
                <a:solidFill>
                  <a:schemeClr val="bg2"/>
                </a:solidFill>
              </a:rPr>
              <a:t> have less hair</a:t>
            </a:r>
            <a:r>
              <a:rPr lang="en-US" altLang="zh-CN" sz="1400" dirty="0">
                <a:solidFill>
                  <a:schemeClr val="bg2"/>
                </a:solidFill>
              </a:rPr>
              <a:t>)</a:t>
            </a:r>
          </a:p>
          <a:p>
            <a:pPr marL="285750" indent="-285750" algn="l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2"/>
                </a:solidFill>
              </a:rPr>
              <a:t>Why </a:t>
            </a:r>
            <a:r>
              <a:rPr lang="en-US" altLang="zh-CN" sz="1400" b="1" dirty="0" err="1">
                <a:solidFill>
                  <a:schemeClr val="bg2"/>
                </a:solidFill>
              </a:rPr>
              <a:t>chengsi</a:t>
            </a:r>
            <a:r>
              <a:rPr lang="en-US" altLang="zh-CN" sz="1400" b="1" dirty="0">
                <a:solidFill>
                  <a:schemeClr val="bg2"/>
                </a:solidFill>
              </a:rPr>
              <a:t>, </a:t>
            </a:r>
            <a:r>
              <a:rPr lang="en-US" altLang="zh-CN" sz="1400" b="1" dirty="0" err="1">
                <a:solidFill>
                  <a:schemeClr val="bg2"/>
                </a:solidFill>
              </a:rPr>
              <a:t>yue</a:t>
            </a:r>
            <a:r>
              <a:rPr lang="en-US" altLang="zh-CN" sz="1400" b="1" dirty="0">
                <a:solidFill>
                  <a:schemeClr val="bg2"/>
                </a:solidFill>
              </a:rPr>
              <a:t>, </a:t>
            </a:r>
            <a:r>
              <a:rPr lang="en-US" altLang="zh-CN" sz="1400" b="1" dirty="0" err="1">
                <a:solidFill>
                  <a:schemeClr val="bg2"/>
                </a:solidFill>
              </a:rPr>
              <a:t>junwei</a:t>
            </a:r>
            <a:r>
              <a:rPr lang="en-US" altLang="zh-CN" sz="1400" b="1" dirty="0">
                <a:solidFill>
                  <a:schemeClr val="bg2"/>
                </a:solidFill>
              </a:rPr>
              <a:t> looks same? Because as Sr. Devs, we are good at COPY &amp; PASTE.</a:t>
            </a:r>
          </a:p>
          <a:p>
            <a:pPr marL="285750" indent="-285750" algn="l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2"/>
                </a:solidFill>
                <a:latin typeface="+mj-lt"/>
              </a:rPr>
              <a:t>Plus male </a:t>
            </a:r>
            <a:r>
              <a:rPr lang="en-US" altLang="zh-CN" sz="1400" dirty="0" err="1">
                <a:solidFill>
                  <a:schemeClr val="bg2"/>
                </a:solidFill>
                <a:latin typeface="+mj-lt"/>
              </a:rPr>
              <a:t>devs</a:t>
            </a:r>
            <a:r>
              <a:rPr lang="en-US" altLang="zh-CN" sz="1400" dirty="0">
                <a:solidFill>
                  <a:schemeClr val="bg2"/>
                </a:solidFill>
                <a:latin typeface="+mj-lt"/>
              </a:rPr>
              <a:t>’ appearance doesn’t matter ...   That’s why we have a real picture for our lady!     </a:t>
            </a:r>
          </a:p>
        </p:txBody>
      </p:sp>
    </p:spTree>
    <p:extLst>
      <p:ext uri="{BB962C8B-B14F-4D97-AF65-F5344CB8AC3E}">
        <p14:creationId xmlns:p14="http://schemas.microsoft.com/office/powerpoint/2010/main" val="32586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2468625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Context</a:t>
            </a: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6F7AE-C9EF-0741-85FA-CA7BAFB9D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8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9A628-3DB1-0045-9E6D-6D055B3F21AF}"/>
              </a:ext>
            </a:extLst>
          </p:cNvPr>
          <p:cNvSpPr/>
          <p:nvPr/>
        </p:nvSpPr>
        <p:spPr>
          <a:xfrm>
            <a:off x="609600" y="1600200"/>
            <a:ext cx="9848850" cy="221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000" b="1">
                <a:solidFill>
                  <a:schemeClr val="accent2"/>
                </a:solidFill>
                <a:latin typeface="Montserrat Black" pitchFamily="2" charset="77"/>
                <a:ea typeface="SimSun" charset="0"/>
                <a:cs typeface="Arial" panose="020B0604020202020204" pitchFamily="34" charset="0"/>
              </a:rPr>
              <a:t>TINY URL</a:t>
            </a:r>
            <a:endParaRPr lang="en-US" sz="4000" b="1" dirty="0">
              <a:solidFill>
                <a:schemeClr val="accent2"/>
              </a:solidFill>
              <a:latin typeface="Montserrat Black" pitchFamily="2" charset="77"/>
              <a:ea typeface="SimSun" charset="0"/>
              <a:cs typeface="Arial" panose="020B0604020202020204" pitchFamily="34" charset="0"/>
            </a:endParaRPr>
          </a:p>
          <a:p>
            <a:pPr lvl="0">
              <a:spcAft>
                <a:spcPts val="4000"/>
              </a:spcAft>
            </a:pPr>
            <a:r>
              <a:rPr lang="en-US" sz="2000" dirty="0">
                <a:solidFill>
                  <a:schemeClr val="accent1"/>
                </a:solidFill>
                <a:latin typeface="Montserrat" pitchFamily="2" charset="77"/>
                <a:ea typeface="SimSun" charset="0"/>
                <a:cs typeface="Arial" panose="020B0604020202020204" pitchFamily="34" charset="0"/>
              </a:rPr>
              <a:t>YES, ITS CORRECT!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Everyone knows Tiny </a:t>
            </a:r>
            <a:r>
              <a:rPr lang="en-US" dirty="0" err="1"/>
              <a:t>Url</a:t>
            </a:r>
            <a:r>
              <a:rPr lang="en-US" dirty="0"/>
              <a:t>, which is the first course in  “System Design 101”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But does it secure?</a:t>
            </a:r>
          </a:p>
        </p:txBody>
      </p:sp>
    </p:spTree>
    <p:extLst>
      <p:ext uri="{BB962C8B-B14F-4D97-AF65-F5344CB8AC3E}">
        <p14:creationId xmlns:p14="http://schemas.microsoft.com/office/powerpoint/2010/main" val="12980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6F7AE-C9EF-0741-85FA-CA7BAFB9D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8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9A628-3DB1-0045-9E6D-6D055B3F21AF}"/>
              </a:ext>
            </a:extLst>
          </p:cNvPr>
          <p:cNvSpPr/>
          <p:nvPr/>
        </p:nvSpPr>
        <p:spPr>
          <a:xfrm>
            <a:off x="609600" y="1600200"/>
            <a:ext cx="9848850" cy="43554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000" b="1" dirty="0">
                <a:solidFill>
                  <a:schemeClr val="accent2"/>
                </a:solidFill>
                <a:latin typeface="Montserrat Black" pitchFamily="2" charset="77"/>
                <a:ea typeface="SimSun" charset="0"/>
                <a:cs typeface="Arial" panose="020B0604020202020204" pitchFamily="34" charset="0"/>
              </a:rPr>
              <a:t>TINY URL </a:t>
            </a:r>
            <a:r>
              <a:rPr lang="en-US" sz="4000" dirty="0">
                <a:solidFill>
                  <a:schemeClr val="accent2"/>
                </a:solidFill>
                <a:ea typeface="SimSun" charset="0"/>
                <a:cs typeface="Arial" panose="020B0604020202020204" pitchFamily="34" charset="0"/>
              </a:rPr>
              <a:t>(Cont’d)</a:t>
            </a:r>
          </a:p>
          <a:p>
            <a:pPr lvl="0">
              <a:spcAft>
                <a:spcPts val="4000"/>
              </a:spcAft>
            </a:pPr>
            <a:r>
              <a:rPr lang="en-US" sz="2000" dirty="0">
                <a:solidFill>
                  <a:schemeClr val="accent1"/>
                </a:solidFill>
                <a:latin typeface="Montserrat" pitchFamily="2" charset="77"/>
                <a:ea typeface="SimSun" charset="0"/>
                <a:cs typeface="Arial" panose="020B0604020202020204" pitchFamily="34" charset="0"/>
              </a:rPr>
              <a:t>YES, ITS CORRECT! BUT WE DO NOT WANT TO USE IT!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Nowadays people tends to design their Entity Id using GUID instead of auto-increment number, or at least combine these two approaches.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Why? Because auto-increment numbers are </a:t>
            </a:r>
            <a:r>
              <a:rPr lang="en-US" sz="1600" b="1" dirty="0"/>
              <a:t>GUESSABLE. </a:t>
            </a:r>
            <a:r>
              <a:rPr lang="en-US" sz="1600" dirty="0"/>
              <a:t>If we only expose GUID in URL, so bad guy cannot guess it and hack it!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So, URLs may expose some holes for bad guy. 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NOW,  let’s imagine all your company’s URLs are stored in a 3rd party tool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15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Even it’s not a big deal in-terms of  security, however, its simple, so why not? (Transcript: create our own tool and keep our URLs safe) </a:t>
            </a:r>
          </a:p>
        </p:txBody>
      </p:sp>
    </p:spTree>
    <p:extLst>
      <p:ext uri="{BB962C8B-B14F-4D97-AF65-F5344CB8AC3E}">
        <p14:creationId xmlns:p14="http://schemas.microsoft.com/office/powerpoint/2010/main" val="12661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9215E-9235-BE4C-9C84-81D246DE5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A0A90-C12C-2043-AFBF-D45A35490B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D1D17-3637-164C-B531-36C3D054C02D}"/>
              </a:ext>
            </a:extLst>
          </p:cNvPr>
          <p:cNvSpPr txBox="1"/>
          <p:nvPr/>
        </p:nvSpPr>
        <p:spPr>
          <a:xfrm>
            <a:off x="609600" y="4572000"/>
            <a:ext cx="11817338" cy="69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800" b="1" cap="all" dirty="0">
                <a:solidFill>
                  <a:schemeClr val="bg1"/>
                </a:solidFill>
                <a:latin typeface="Montserrat ExtraBold" pitchFamily="2" charset="77"/>
              </a:rPr>
              <a:t>Browser bookmarks vs </a:t>
            </a:r>
            <a:r>
              <a:rPr lang="en-US" sz="3800" b="1" cap="all" dirty="0" err="1">
                <a:solidFill>
                  <a:schemeClr val="bg1"/>
                </a:solidFill>
                <a:latin typeface="Montserrat ExtraBold" pitchFamily="2" charset="77"/>
              </a:rPr>
              <a:t>aka.freewheel</a:t>
            </a:r>
            <a:endParaRPr lang="en-US" sz="3800" b="1" cap="all" dirty="0">
              <a:solidFill>
                <a:schemeClr val="bg1"/>
              </a:solidFill>
              <a:latin typeface="Montserrat ExtraBold" pitchFamily="2" charset="77"/>
            </a:endParaRPr>
          </a:p>
          <a:p>
            <a:pPr algn="l">
              <a:lnSpc>
                <a:spcPct val="80000"/>
              </a:lnSpc>
            </a:pPr>
            <a:endParaRPr lang="en-US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2B23B-8927-374B-AFA1-0F02EAD49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82400" y="6442886"/>
            <a:ext cx="609600" cy="144424"/>
          </a:xfrm>
        </p:spPr>
        <p:txBody>
          <a:bodyPr/>
          <a:lstStyle/>
          <a:p>
            <a:fld id="{E02A0A90-C12C-2043-AFBF-D45A35490B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C7C98-6CAD-0E43-B6C9-A4E1B4DC6F75}"/>
              </a:ext>
            </a:extLst>
          </p:cNvPr>
          <p:cNvSpPr txBox="1"/>
          <p:nvPr/>
        </p:nvSpPr>
        <p:spPr>
          <a:xfrm>
            <a:off x="609600" y="685800"/>
            <a:ext cx="10972800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cap="all" dirty="0">
                <a:solidFill>
                  <a:schemeClr val="bg2"/>
                </a:solidFill>
                <a:latin typeface="Montserrat ExtraBold" pitchFamily="2" charset="77"/>
              </a:rPr>
              <a:t>STORY 1: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400" cap="all" dirty="0">
                <a:solidFill>
                  <a:schemeClr val="accent1"/>
                </a:solidFill>
                <a:latin typeface="Montserrat" pitchFamily="2" charset="77"/>
              </a:rPr>
              <a:t>New hire :onboarding </a:t>
            </a:r>
            <a:r>
              <a:rPr lang="en-US" sz="1400" b="1" cap="all" dirty="0">
                <a:solidFill>
                  <a:schemeClr val="accent1"/>
                </a:solidFill>
                <a:latin typeface="Montserrat" pitchFamily="2" charset="77"/>
              </a:rPr>
              <a:t>(NOTE BELOW Text are transcripts, we want comics!! NO TEXT)</a:t>
            </a:r>
            <a:endParaRPr lang="en-US" sz="1400" cap="all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66DDAE9-C16F-5643-A61E-0A8415F4306F}"/>
              </a:ext>
            </a:extLst>
          </p:cNvPr>
          <p:cNvSpPr/>
          <p:nvPr/>
        </p:nvSpPr>
        <p:spPr>
          <a:xfrm>
            <a:off x="8953261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rgbClr val="8575B4"/>
          </a:solidFill>
          <a:ln w="25400">
            <a:solidFill>
              <a:srgbClr val="857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6:00PM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520A846-DE58-F642-862D-9F6F40FB72EE}"/>
              </a:ext>
            </a:extLst>
          </p:cNvPr>
          <p:cNvSpPr/>
          <p:nvPr/>
        </p:nvSpPr>
        <p:spPr>
          <a:xfrm>
            <a:off x="6174799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...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68CD6D1-58CC-F148-9EF4-BC7331C715EE}"/>
              </a:ext>
            </a:extLst>
          </p:cNvPr>
          <p:cNvSpPr/>
          <p:nvPr/>
        </p:nvSpPr>
        <p:spPr>
          <a:xfrm>
            <a:off x="3396337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rgbClr val="9C4DCC"/>
          </a:solidFill>
          <a:ln w="25400">
            <a:solidFill>
              <a:srgbClr val="9C4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10:00 AM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B81EDA1-5897-274B-9580-0A6D5CA95932}"/>
              </a:ext>
            </a:extLst>
          </p:cNvPr>
          <p:cNvSpPr/>
          <p:nvPr/>
        </p:nvSpPr>
        <p:spPr>
          <a:xfrm>
            <a:off x="619449" y="2216541"/>
            <a:ext cx="2619288" cy="433633"/>
          </a:xfrm>
          <a:prstGeom prst="roundRect">
            <a:avLst>
              <a:gd name="adj" fmla="val 3624"/>
            </a:avLst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solidFill>
                  <a:schemeClr val="bg1"/>
                </a:solidFill>
                <a:latin typeface="Montserrat" pitchFamily="2" charset="77"/>
              </a:rPr>
              <a:t>9:30 am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C90EB28-FF40-DA42-8848-0086ED8F5510}"/>
              </a:ext>
            </a:extLst>
          </p:cNvPr>
          <p:cNvSpPr/>
          <p:nvPr/>
        </p:nvSpPr>
        <p:spPr>
          <a:xfrm>
            <a:off x="629297" y="2815966"/>
            <a:ext cx="2846624" cy="2615446"/>
          </a:xfrm>
          <a:custGeom>
            <a:avLst/>
            <a:gdLst>
              <a:gd name="connsiteX0" fmla="*/ 2619269 w 2846624"/>
              <a:gd name="connsiteY0" fmla="*/ 1143801 h 2615446"/>
              <a:gd name="connsiteX1" fmla="*/ 2619269 w 2846624"/>
              <a:gd name="connsiteY1" fmla="*/ 32785 h 2615446"/>
              <a:gd name="connsiteX2" fmla="*/ 2586436 w 2846624"/>
              <a:gd name="connsiteY2" fmla="*/ 0 h 2615446"/>
              <a:gd name="connsiteX3" fmla="*/ 32833 w 2846624"/>
              <a:gd name="connsiteY3" fmla="*/ 0 h 2615446"/>
              <a:gd name="connsiteX4" fmla="*/ 0 w 2846624"/>
              <a:gd name="connsiteY4" fmla="*/ 32785 h 2615446"/>
              <a:gd name="connsiteX5" fmla="*/ 0 w 2846624"/>
              <a:gd name="connsiteY5" fmla="*/ 2582662 h 2615446"/>
              <a:gd name="connsiteX6" fmla="*/ 32833 w 2846624"/>
              <a:gd name="connsiteY6" fmla="*/ 2615447 h 2615446"/>
              <a:gd name="connsiteX7" fmla="*/ 2586436 w 2846624"/>
              <a:gd name="connsiteY7" fmla="*/ 2615447 h 2615446"/>
              <a:gd name="connsiteX8" fmla="*/ 2619269 w 2846624"/>
              <a:gd name="connsiteY8" fmla="*/ 2582662 h 2615446"/>
              <a:gd name="connsiteX9" fmla="*/ 2619269 w 2846624"/>
              <a:gd name="connsiteY9" fmla="*/ 1307727 h 2615446"/>
              <a:gd name="connsiteX10" fmla="*/ 2846624 w 2846624"/>
              <a:gd name="connsiteY10" fmla="*/ 1307727 h 261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6624" h="2615446">
                <a:moveTo>
                  <a:pt x="2619269" y="1143801"/>
                </a:moveTo>
                <a:lnTo>
                  <a:pt x="2619269" y="32785"/>
                </a:lnTo>
                <a:cubicBezTo>
                  <a:pt x="2619269" y="14678"/>
                  <a:pt x="2604573" y="0"/>
                  <a:pt x="2586436" y="0"/>
                </a:cubicBezTo>
                <a:lnTo>
                  <a:pt x="32833" y="0"/>
                </a:lnTo>
                <a:cubicBezTo>
                  <a:pt x="14700" y="0"/>
                  <a:pt x="0" y="14678"/>
                  <a:pt x="0" y="32785"/>
                </a:cubicBezTo>
                <a:lnTo>
                  <a:pt x="0" y="2582662"/>
                </a:lnTo>
                <a:cubicBezTo>
                  <a:pt x="0" y="2600772"/>
                  <a:pt x="14700" y="2615447"/>
                  <a:pt x="32833" y="2615447"/>
                </a:cubicBezTo>
                <a:lnTo>
                  <a:pt x="2586436" y="2615447"/>
                </a:lnTo>
                <a:cubicBezTo>
                  <a:pt x="2604573" y="2615447"/>
                  <a:pt x="2619269" y="2600772"/>
                  <a:pt x="2619269" y="2582662"/>
                </a:cubicBezTo>
                <a:lnTo>
                  <a:pt x="2619269" y="1307727"/>
                </a:lnTo>
                <a:lnTo>
                  <a:pt x="2846624" y="1307727"/>
                </a:lnTo>
              </a:path>
            </a:pathLst>
          </a:custGeom>
          <a:noFill/>
          <a:ln w="25400" cap="rnd">
            <a:solidFill>
              <a:schemeClr val="accent2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84DC6D1F-EB46-904B-BEAA-B374887BFAAE}"/>
              </a:ext>
            </a:extLst>
          </p:cNvPr>
          <p:cNvSpPr/>
          <p:nvPr/>
        </p:nvSpPr>
        <p:spPr>
          <a:xfrm>
            <a:off x="3407780" y="2815966"/>
            <a:ext cx="2619268" cy="1143800"/>
          </a:xfrm>
          <a:custGeom>
            <a:avLst/>
            <a:gdLst>
              <a:gd name="connsiteX0" fmla="*/ 2619269 w 2619268"/>
              <a:gd name="connsiteY0" fmla="*/ 1143801 h 1143800"/>
              <a:gd name="connsiteX1" fmla="*/ 2619269 w 2619268"/>
              <a:gd name="connsiteY1" fmla="*/ 32785 h 1143800"/>
              <a:gd name="connsiteX2" fmla="*/ 2586436 w 2619268"/>
              <a:gd name="connsiteY2" fmla="*/ 0 h 1143800"/>
              <a:gd name="connsiteX3" fmla="*/ 32833 w 2619268"/>
              <a:gd name="connsiteY3" fmla="*/ 0 h 1143800"/>
              <a:gd name="connsiteX4" fmla="*/ 0 w 2619268"/>
              <a:gd name="connsiteY4" fmla="*/ 32785 h 1143800"/>
              <a:gd name="connsiteX5" fmla="*/ 0 w 2619268"/>
              <a:gd name="connsiteY5" fmla="*/ 1143801 h 114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268" h="1143800">
                <a:moveTo>
                  <a:pt x="2619269" y="1143801"/>
                </a:moveTo>
                <a:lnTo>
                  <a:pt x="2619269" y="32785"/>
                </a:lnTo>
                <a:cubicBezTo>
                  <a:pt x="2619269" y="14678"/>
                  <a:pt x="2604566" y="0"/>
                  <a:pt x="2586436" y="0"/>
                </a:cubicBezTo>
                <a:lnTo>
                  <a:pt x="32833" y="0"/>
                </a:lnTo>
                <a:cubicBezTo>
                  <a:pt x="14696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rgbClr val="9C4DC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915FE02-0606-5C42-91A5-C79E0137009B}"/>
              </a:ext>
            </a:extLst>
          </p:cNvPr>
          <p:cNvSpPr/>
          <p:nvPr/>
        </p:nvSpPr>
        <p:spPr>
          <a:xfrm>
            <a:off x="3407780" y="4123692"/>
            <a:ext cx="2845816" cy="1307720"/>
          </a:xfrm>
          <a:custGeom>
            <a:avLst/>
            <a:gdLst>
              <a:gd name="connsiteX0" fmla="*/ 0 w 2845816"/>
              <a:gd name="connsiteY0" fmla="*/ 163926 h 1307720"/>
              <a:gd name="connsiteX1" fmla="*/ 0 w 2845816"/>
              <a:gd name="connsiteY1" fmla="*/ 1274935 h 1307720"/>
              <a:gd name="connsiteX2" fmla="*/ 32833 w 2845816"/>
              <a:gd name="connsiteY2" fmla="*/ 1307720 h 1307720"/>
              <a:gd name="connsiteX3" fmla="*/ 2586436 w 2845816"/>
              <a:gd name="connsiteY3" fmla="*/ 1307720 h 1307720"/>
              <a:gd name="connsiteX4" fmla="*/ 2619269 w 2845816"/>
              <a:gd name="connsiteY4" fmla="*/ 1274935 h 1307720"/>
              <a:gd name="connsiteX5" fmla="*/ 2619269 w 2845816"/>
              <a:gd name="connsiteY5" fmla="*/ 0 h 1307720"/>
              <a:gd name="connsiteX6" fmla="*/ 2845817 w 2845816"/>
              <a:gd name="connsiteY6" fmla="*/ 0 h 13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5816" h="1307720">
                <a:moveTo>
                  <a:pt x="0" y="163926"/>
                </a:moveTo>
                <a:lnTo>
                  <a:pt x="0" y="1274935"/>
                </a:lnTo>
                <a:cubicBezTo>
                  <a:pt x="0" y="1293045"/>
                  <a:pt x="14696" y="1307720"/>
                  <a:pt x="32833" y="1307720"/>
                </a:cubicBezTo>
                <a:lnTo>
                  <a:pt x="2586436" y="1307720"/>
                </a:lnTo>
                <a:cubicBezTo>
                  <a:pt x="2604566" y="1307720"/>
                  <a:pt x="2619269" y="1293045"/>
                  <a:pt x="2619269" y="1274935"/>
                </a:cubicBezTo>
                <a:lnTo>
                  <a:pt x="2619269" y="0"/>
                </a:lnTo>
                <a:lnTo>
                  <a:pt x="2845817" y="0"/>
                </a:lnTo>
              </a:path>
            </a:pathLst>
          </a:custGeom>
          <a:noFill/>
          <a:ln w="25400" cap="rnd">
            <a:solidFill>
              <a:srgbClr val="9C4DCC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155278E-699C-9D47-895C-BDADCE6762CF}"/>
              </a:ext>
            </a:extLst>
          </p:cNvPr>
          <p:cNvSpPr/>
          <p:nvPr/>
        </p:nvSpPr>
        <p:spPr>
          <a:xfrm>
            <a:off x="6184647" y="2815966"/>
            <a:ext cx="2619288" cy="1143800"/>
          </a:xfrm>
          <a:custGeom>
            <a:avLst/>
            <a:gdLst>
              <a:gd name="connsiteX0" fmla="*/ 2619289 w 2619288"/>
              <a:gd name="connsiteY0" fmla="*/ 1143801 h 1143800"/>
              <a:gd name="connsiteX1" fmla="*/ 2619289 w 2619288"/>
              <a:gd name="connsiteY1" fmla="*/ 32785 h 1143800"/>
              <a:gd name="connsiteX2" fmla="*/ 2586455 w 2619288"/>
              <a:gd name="connsiteY2" fmla="*/ 0 h 1143800"/>
              <a:gd name="connsiteX3" fmla="*/ 32833 w 2619288"/>
              <a:gd name="connsiteY3" fmla="*/ 0 h 1143800"/>
              <a:gd name="connsiteX4" fmla="*/ 0 w 2619288"/>
              <a:gd name="connsiteY4" fmla="*/ 32785 h 1143800"/>
              <a:gd name="connsiteX5" fmla="*/ 0 w 2619288"/>
              <a:gd name="connsiteY5" fmla="*/ 1143801 h 114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288" h="1143800">
                <a:moveTo>
                  <a:pt x="2619289" y="1143801"/>
                </a:moveTo>
                <a:lnTo>
                  <a:pt x="2619289" y="32785"/>
                </a:lnTo>
                <a:cubicBezTo>
                  <a:pt x="2619289" y="14678"/>
                  <a:pt x="2604579" y="0"/>
                  <a:pt x="2586455" y="0"/>
                </a:cubicBezTo>
                <a:lnTo>
                  <a:pt x="32833" y="0"/>
                </a:lnTo>
                <a:cubicBezTo>
                  <a:pt x="14703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chemeClr val="accent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4E493F99-F2BD-6D43-A658-74803AE02F23}"/>
              </a:ext>
            </a:extLst>
          </p:cNvPr>
          <p:cNvSpPr/>
          <p:nvPr/>
        </p:nvSpPr>
        <p:spPr>
          <a:xfrm>
            <a:off x="6184647" y="4123692"/>
            <a:ext cx="2846624" cy="1307720"/>
          </a:xfrm>
          <a:custGeom>
            <a:avLst/>
            <a:gdLst>
              <a:gd name="connsiteX0" fmla="*/ 0 w 2846624"/>
              <a:gd name="connsiteY0" fmla="*/ 163926 h 1307720"/>
              <a:gd name="connsiteX1" fmla="*/ 0 w 2846624"/>
              <a:gd name="connsiteY1" fmla="*/ 1274935 h 1307720"/>
              <a:gd name="connsiteX2" fmla="*/ 32833 w 2846624"/>
              <a:gd name="connsiteY2" fmla="*/ 1307720 h 1307720"/>
              <a:gd name="connsiteX3" fmla="*/ 2586455 w 2846624"/>
              <a:gd name="connsiteY3" fmla="*/ 1307720 h 1307720"/>
              <a:gd name="connsiteX4" fmla="*/ 2619289 w 2846624"/>
              <a:gd name="connsiteY4" fmla="*/ 1274935 h 1307720"/>
              <a:gd name="connsiteX5" fmla="*/ 2619289 w 2846624"/>
              <a:gd name="connsiteY5" fmla="*/ 0 h 1307720"/>
              <a:gd name="connsiteX6" fmla="*/ 2846624 w 2846624"/>
              <a:gd name="connsiteY6" fmla="*/ 0 h 13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624" h="1307720">
                <a:moveTo>
                  <a:pt x="0" y="163926"/>
                </a:moveTo>
                <a:lnTo>
                  <a:pt x="0" y="1274935"/>
                </a:lnTo>
                <a:cubicBezTo>
                  <a:pt x="0" y="1293045"/>
                  <a:pt x="14703" y="1307720"/>
                  <a:pt x="32833" y="1307720"/>
                </a:cubicBezTo>
                <a:lnTo>
                  <a:pt x="2586455" y="1307720"/>
                </a:lnTo>
                <a:cubicBezTo>
                  <a:pt x="2604579" y="1307720"/>
                  <a:pt x="2619289" y="1293045"/>
                  <a:pt x="2619289" y="1274935"/>
                </a:cubicBezTo>
                <a:lnTo>
                  <a:pt x="2619289" y="0"/>
                </a:lnTo>
                <a:lnTo>
                  <a:pt x="2846624" y="0"/>
                </a:lnTo>
              </a:path>
            </a:pathLst>
          </a:custGeom>
          <a:noFill/>
          <a:ln w="25400" cap="rnd">
            <a:solidFill>
              <a:schemeClr val="accent4"/>
            </a:solidFill>
            <a:prstDash val="solid"/>
            <a:round/>
            <a:headEnd w="lg" len="sm"/>
            <a:tailEnd type="triangle" w="lg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8F6A6CA0-C7A3-E641-9748-FC169D4839A9}"/>
              </a:ext>
            </a:extLst>
          </p:cNvPr>
          <p:cNvSpPr/>
          <p:nvPr/>
        </p:nvSpPr>
        <p:spPr>
          <a:xfrm>
            <a:off x="8963110" y="2815966"/>
            <a:ext cx="2619288" cy="2615446"/>
          </a:xfrm>
          <a:custGeom>
            <a:avLst/>
            <a:gdLst>
              <a:gd name="connsiteX0" fmla="*/ 0 w 2619288"/>
              <a:gd name="connsiteY0" fmla="*/ 1471652 h 2615446"/>
              <a:gd name="connsiteX1" fmla="*/ 0 w 2619288"/>
              <a:gd name="connsiteY1" fmla="*/ 2582662 h 2615446"/>
              <a:gd name="connsiteX2" fmla="*/ 32833 w 2619288"/>
              <a:gd name="connsiteY2" fmla="*/ 2615447 h 2615446"/>
              <a:gd name="connsiteX3" fmla="*/ 2586455 w 2619288"/>
              <a:gd name="connsiteY3" fmla="*/ 2615447 h 2615446"/>
              <a:gd name="connsiteX4" fmla="*/ 2619289 w 2619288"/>
              <a:gd name="connsiteY4" fmla="*/ 2582662 h 2615446"/>
              <a:gd name="connsiteX5" fmla="*/ 2619289 w 2619288"/>
              <a:gd name="connsiteY5" fmla="*/ 32785 h 2615446"/>
              <a:gd name="connsiteX6" fmla="*/ 2586455 w 2619288"/>
              <a:gd name="connsiteY6" fmla="*/ 0 h 2615446"/>
              <a:gd name="connsiteX7" fmla="*/ 32833 w 2619288"/>
              <a:gd name="connsiteY7" fmla="*/ 0 h 2615446"/>
              <a:gd name="connsiteX8" fmla="*/ 0 w 2619288"/>
              <a:gd name="connsiteY8" fmla="*/ 32785 h 2615446"/>
              <a:gd name="connsiteX9" fmla="*/ 0 w 2619288"/>
              <a:gd name="connsiteY9" fmla="*/ 1143801 h 261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288" h="2615446">
                <a:moveTo>
                  <a:pt x="0" y="1471652"/>
                </a:moveTo>
                <a:lnTo>
                  <a:pt x="0" y="2582662"/>
                </a:lnTo>
                <a:cubicBezTo>
                  <a:pt x="0" y="2600772"/>
                  <a:pt x="14709" y="2615447"/>
                  <a:pt x="32833" y="2615447"/>
                </a:cubicBezTo>
                <a:lnTo>
                  <a:pt x="2586455" y="2615447"/>
                </a:lnTo>
                <a:cubicBezTo>
                  <a:pt x="2604579" y="2615447"/>
                  <a:pt x="2619289" y="2600772"/>
                  <a:pt x="2619289" y="2582662"/>
                </a:cubicBezTo>
                <a:lnTo>
                  <a:pt x="2619289" y="32785"/>
                </a:lnTo>
                <a:cubicBezTo>
                  <a:pt x="2619289" y="14678"/>
                  <a:pt x="2604579" y="0"/>
                  <a:pt x="2586455" y="0"/>
                </a:cubicBezTo>
                <a:lnTo>
                  <a:pt x="32833" y="0"/>
                </a:lnTo>
                <a:cubicBezTo>
                  <a:pt x="14709" y="0"/>
                  <a:pt x="0" y="14678"/>
                  <a:pt x="0" y="32785"/>
                </a:cubicBezTo>
                <a:lnTo>
                  <a:pt x="0" y="1143801"/>
                </a:lnTo>
              </a:path>
            </a:pathLst>
          </a:custGeom>
          <a:noFill/>
          <a:ln w="25400" cap="rnd">
            <a:solidFill>
              <a:srgbClr val="8575B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413239-D0C4-4E40-8FFD-698EFB2DF5D0}"/>
              </a:ext>
            </a:extLst>
          </p:cNvPr>
          <p:cNvSpPr txBox="1"/>
          <p:nvPr/>
        </p:nvSpPr>
        <p:spPr>
          <a:xfrm>
            <a:off x="9149914" y="2837155"/>
            <a:ext cx="2198254" cy="3944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Ok, time’s up for the day 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What I did today? Adding 200 links and classified them into 4-level of folders, because I do not want to lose any info! And nothing else.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Still feel classification awkward, little bit worried if I forgot how to find a proper link in my bookmarks.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Maybe I need to reclassify them!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And I need to use mouse navigate 4 levels of the bookmarks just to reach the page!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What a busy day!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A08E-3884-E346-D223-B4D402A276BD}"/>
              </a:ext>
            </a:extLst>
          </p:cNvPr>
          <p:cNvSpPr txBox="1"/>
          <p:nvPr/>
        </p:nvSpPr>
        <p:spPr>
          <a:xfrm>
            <a:off x="822158" y="3188728"/>
            <a:ext cx="2198254" cy="260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HR sends me a Welcome Email!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It contains 20 links. Wikis, Workday, </a:t>
            </a:r>
            <a:r>
              <a:rPr lang="en-US" sz="1000" dirty="0" err="1">
                <a:solidFill>
                  <a:schemeClr val="bg2"/>
                </a:solidFill>
              </a:rPr>
              <a:t>Fesco</a:t>
            </a:r>
            <a:r>
              <a:rPr lang="en-US" sz="1000" dirty="0">
                <a:solidFill>
                  <a:schemeClr val="bg2"/>
                </a:solidFill>
              </a:rPr>
              <a:t>....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Not bad! Let me add them in my browser bookmark 1 by 1 incase sometimes I need them. 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F08F0-F250-69EA-12F2-F7D632E406FB}"/>
              </a:ext>
            </a:extLst>
          </p:cNvPr>
          <p:cNvSpPr txBox="1"/>
          <p:nvPr/>
        </p:nvSpPr>
        <p:spPr>
          <a:xfrm>
            <a:off x="3557907" y="3140209"/>
            <a:ext cx="2198254" cy="1482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Ok, almost done.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000" dirty="0">
                <a:solidFill>
                  <a:schemeClr val="bg2"/>
                </a:solidFill>
              </a:rPr>
              <a:t>Wait! This wiki has a lot of info, let me bookmark some of them so I don’t need to scan random page contains link to another page next time. 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21FD6-56C3-BAB8-BF03-6B048CA2E1A7}"/>
              </a:ext>
            </a:extLst>
          </p:cNvPr>
          <p:cNvSpPr txBox="1"/>
          <p:nvPr/>
        </p:nvSpPr>
        <p:spPr>
          <a:xfrm>
            <a:off x="6373027" y="3112125"/>
            <a:ext cx="2390078" cy="20976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Wiki so great, but I already added 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100 links, the list is just too long.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But thats fine! We have folders! And 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I need to classify them so I can 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remember how to find them!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r>
              <a:rPr lang="en-CN" sz="1000" dirty="0">
                <a:solidFill>
                  <a:schemeClr val="bg2"/>
                </a:solidFill>
              </a:rPr>
              <a:t>OOPS, I have 4 levels of folders!!! </a:t>
            </a:r>
          </a:p>
          <a:p>
            <a:pPr algn="l">
              <a:lnSpc>
                <a:spcPct val="110000"/>
              </a:lnSpc>
              <a:spcAft>
                <a:spcPts val="1200"/>
              </a:spcAft>
            </a:pPr>
            <a:endParaRPr lang="en-CN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theme/theme1.xml><?xml version="1.0" encoding="utf-8"?>
<a:theme xmlns:a="http://schemas.openxmlformats.org/drawingml/2006/main" name="FreeWheel">
  <a:themeElements>
    <a:clrScheme name="FreeWheel Main Colors">
      <a:dk1>
        <a:srgbClr val="000000"/>
      </a:dk1>
      <a:lt1>
        <a:srgbClr val="FFFFFF"/>
      </a:lt1>
      <a:dk2>
        <a:srgbClr val="C8C8C8"/>
      </a:dk2>
      <a:lt2>
        <a:srgbClr val="191919"/>
      </a:lt2>
      <a:accent1>
        <a:srgbClr val="FFB300"/>
      </a:accent1>
      <a:accent2>
        <a:srgbClr val="440099"/>
      </a:accent2>
      <a:accent3>
        <a:srgbClr val="6A1B9A"/>
      </a:accent3>
      <a:accent4>
        <a:srgbClr val="063D93"/>
      </a:accent4>
      <a:accent5>
        <a:srgbClr val="584984"/>
      </a:accent5>
      <a:accent6>
        <a:srgbClr val="7F0067"/>
      </a:accent6>
      <a:hlink>
        <a:srgbClr val="440099"/>
      </a:hlink>
      <a:folHlink>
        <a:srgbClr val="7A39CB"/>
      </a:folHlink>
    </a:clrScheme>
    <a:fontScheme name="FreeWheel Fonts">
      <a:majorFont>
        <a:latin typeface="Montserrat ExtraBold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Montserrat ExtraBold"/>
        <a:font script="Hebr" typeface="Montserrat Extra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 ExtraBold"/>
        <a:font script="Uigh" typeface="Microsoft Uighur"/>
        <a:font script="Geor" typeface="Sylfaen"/>
      </a:majorFont>
      <a:minorFont>
        <a:latin typeface="Montserrat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Montserrat"/>
        <a:font script="Hebr" typeface="Montserra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>
            <a:alpha val="34902"/>
          </a:srgbClr>
        </a:solidFill>
        <a:ln>
          <a:solidFill>
            <a:schemeClr val="bg1"/>
          </a:solidFill>
        </a:ln>
      </a:spPr>
      <a:bodyPr rtlCol="0" anchor="ctr"/>
      <a:lstStyle>
        <a:defPPr algn="ctr">
          <a:defRPr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1200"/>
          </a:spcAft>
          <a:defRPr sz="1000" dirty="0">
            <a:solidFill>
              <a:schemeClr val="bg2"/>
            </a:solidFill>
          </a:defRPr>
        </a:defPPr>
      </a:lstStyle>
    </a:txDef>
  </a:objectDefaults>
  <a:extraClrSchemeLst/>
  <a:custClrLst>
    <a:custClr name="Amber Extra Light">
      <a:srgbClr val="FFECC0"/>
    </a:custClr>
    <a:custClr name="Violet Extra Light">
      <a:srgbClr val="D0ABFF"/>
    </a:custClr>
    <a:custClr name="Amethyst Extra Light">
      <a:srgbClr val="DEA9FF"/>
    </a:custClr>
    <a:custClr name="Montana Extra Light">
      <a:srgbClr val="A6C9FF"/>
    </a:custClr>
    <a:custClr name="Velvet Extra Light">
      <a:srgbClr val="B2A1E5"/>
    </a:custClr>
    <a:custClr name="Mauve Extra Light">
      <a:srgbClr val="FFA6EE"/>
    </a:custClr>
    <a:custClr name="Charcoal Extra Light">
      <a:srgbClr val="7F7F7F"/>
    </a:custClr>
    <a:custClr name="Iron Extra Light">
      <a:srgbClr val="B2B2B2"/>
    </a:custClr>
    <a:custClr name="Steel Extra Light">
      <a:srgbClr val="E5E5E5"/>
    </a:custClr>
    <a:custClr name="Grey Extra Light">
      <a:srgbClr val="FFFFFF"/>
    </a:custClr>
    <a:custClr name="Amber Light">
      <a:srgbClr val="FFD980"/>
    </a:custClr>
    <a:custClr name="Violet Light">
      <a:srgbClr val="7A39CB"/>
    </a:custClr>
    <a:custClr name="Amethyst Light">
      <a:srgbClr val="9C4DCC"/>
    </a:custClr>
    <a:custClr name="Montana Light">
      <a:srgbClr val="4F7DC4"/>
    </a:custClr>
    <a:custClr name="Velvet Light">
      <a:srgbClr val="8575B4"/>
    </a:custClr>
    <a:custClr name="Mauve Light">
      <a:srgbClr val="B1419C"/>
    </a:custClr>
    <a:custClr name="Charcoal Light">
      <a:srgbClr val="4C4C4C"/>
    </a:custClr>
    <a:custClr name="Iron Light">
      <a:srgbClr val="999999"/>
    </a:custClr>
    <a:custClr name="Steel Light">
      <a:srgbClr val="D8D8D8"/>
    </a:custClr>
    <a:custClr name="Grey Light">
      <a:srgbClr val="F0F1F2"/>
    </a:custClr>
    <a:custClr name="Amber">
      <a:srgbClr val="FFB300"/>
    </a:custClr>
    <a:custClr name="Violet">
      <a:srgbClr val="440099"/>
    </a:custClr>
    <a:custClr name="Amethyst">
      <a:srgbClr val="6A1B9A"/>
    </a:custClr>
    <a:custClr name="Montana">
      <a:srgbClr val="063D93"/>
    </a:custClr>
    <a:custClr name="Velvet">
      <a:srgbClr val="584984"/>
    </a:custClr>
    <a:custClr name="Mauve">
      <a:srgbClr val="7F0067"/>
    </a:custClr>
    <a:custClr name="Charcoal">
      <a:srgbClr val="323232"/>
    </a:custClr>
    <a:custClr name="Iron">
      <a:srgbClr val="787878"/>
    </a:custClr>
    <a:custClr name="Steel">
      <a:srgbClr val="C8C8C8"/>
    </a:custClr>
    <a:custClr name="Grey">
      <a:srgbClr val="E5E7E8"/>
    </a:custClr>
    <a:custClr name="Amber Dark">
      <a:srgbClr val="C68400"/>
    </a:custClr>
    <a:custClr name="Violet Dark">
      <a:srgbClr val="2D0066"/>
    </a:custClr>
    <a:custClr name="Amethyst Dark">
      <a:srgbClr val="3F0066"/>
    </a:custClr>
    <a:custClr name="Montana Dark">
      <a:srgbClr val="00255E"/>
    </a:custClr>
    <a:custClr name="Velvet Dark">
      <a:srgbClr val="2F2256"/>
    </a:custClr>
    <a:custClr name="Mauve Dark">
      <a:srgbClr val="4C003E"/>
    </a:custClr>
    <a:custClr name="Charcoal Dark">
      <a:srgbClr val="191919"/>
    </a:custClr>
    <a:custClr name="Iron Dark">
      <a:srgbClr val="4C4C4C"/>
    </a:custClr>
    <a:custClr name="Steel Dark">
      <a:srgbClr val="999999"/>
    </a:custClr>
    <a:custClr name="Grey Dark">
      <a:srgbClr val="CACBCC"/>
    </a:custClr>
    <a:custClr name="Amber Extra Dark">
      <a:srgbClr val="7C5700"/>
    </a:custClr>
    <a:custClr name="Violet Extra Dark">
      <a:srgbClr val="1C003F"/>
    </a:custClr>
    <a:custClr name="Amethyst Extra Dark">
      <a:srgbClr val="24003A"/>
    </a:custClr>
    <a:custClr name="Montana Extra Dark">
      <a:srgbClr val="00173A"/>
    </a:custClr>
    <a:custClr name="Velvet Extra Dark">
      <a:srgbClr val="1C1433"/>
    </a:custClr>
    <a:custClr name="Mauve Extra Dark">
      <a:srgbClr val="23001C"/>
    </a:custClr>
    <a:custClr name="Charcoal Extra Dark">
      <a:srgbClr val="000000"/>
    </a:custClr>
    <a:custClr name="Iron Extra Dark">
      <a:srgbClr val="333333"/>
    </a:custClr>
    <a:custClr name="Steel Extra Dark">
      <a:srgbClr val="666666"/>
    </a:custClr>
    <a:custClr name="Grey Extra Dark">
      <a:srgbClr val="999999"/>
    </a:custClr>
  </a:custClrLst>
  <a:extLst>
    <a:ext uri="{05A4C25C-085E-4340-85A3-A5531E510DB2}">
      <thm15:themeFamily xmlns:thm15="http://schemas.microsoft.com/office/thememl/2012/main" name="FreeWheel_PPT_Template_2020" id="{20920811-658E-3C40-924B-BCCD813836F5}" vid="{5B4B3F59-204E-8344-A772-EEC1AD836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84A53CD21B24B8738B5CD41F835CE" ma:contentTypeVersion="2" ma:contentTypeDescription="Create a new document." ma:contentTypeScope="" ma:versionID="53ccd80e1f96768647f5f718d69eb702">
  <xsd:schema xmlns:xsd="http://www.w3.org/2001/XMLSchema" xmlns:xs="http://www.w3.org/2001/XMLSchema" xmlns:p="http://schemas.microsoft.com/office/2006/metadata/properties" xmlns:ns2="86134770-07fb-40a4-a51b-9c6cd2c4d80f" targetNamespace="http://schemas.microsoft.com/office/2006/metadata/properties" ma:root="true" ma:fieldsID="edbc0a6a7a0aafe50b22a03dec2cb6c0" ns2:_="">
    <xsd:import namespace="86134770-07fb-40a4-a51b-9c6cd2c4d8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34770-07fb-40a4-a51b-9c6cd2c4d8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78357B-FB2E-49B4-A292-86B8D0D71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34770-07fb-40a4-a51b-9c6cd2c4d8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BC7B31-B856-4306-BC30-16CD1A705A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AA4ECE-CD0D-4466-A6DC-DCD1D41D9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FreeWheel</Template>
  <TotalTime>196</TotalTime>
  <Words>1259</Words>
  <Application>Microsoft Macintosh PowerPoint</Application>
  <PresentationFormat>Widescreen</PresentationFormat>
  <Paragraphs>188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Montserrat</vt:lpstr>
      <vt:lpstr>Montserrat Black</vt:lpstr>
      <vt:lpstr>Arial</vt:lpstr>
      <vt:lpstr>Wingdings</vt:lpstr>
      <vt:lpstr>Montserrat ExtraBold</vt:lpstr>
      <vt:lpstr>FreeWheel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Hu, Junwei</dc:creator>
  <cp:keywords/>
  <dc:description/>
  <cp:lastModifiedBy>Hu, Junwei</cp:lastModifiedBy>
  <cp:revision>6</cp:revision>
  <cp:lastPrinted>2020-09-15T15:21:40Z</cp:lastPrinted>
  <dcterms:created xsi:type="dcterms:W3CDTF">2022-09-07T11:57:20Z</dcterms:created>
  <dcterms:modified xsi:type="dcterms:W3CDTF">2022-09-07T17:05:30Z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0x01010043084A53CD21B24B8738B5CD41F835CE</vt:lpwstr>
  </property>
</Properties>
</file>